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901" r:id="rId3"/>
    <p:sldId id="907" r:id="rId4"/>
    <p:sldId id="908" r:id="rId5"/>
    <p:sldId id="261" r:id="rId6"/>
    <p:sldId id="863" r:id="rId7"/>
    <p:sldId id="915" r:id="rId8"/>
    <p:sldId id="267" r:id="rId9"/>
    <p:sldId id="916" r:id="rId10"/>
    <p:sldId id="651" r:id="rId11"/>
    <p:sldId id="655" r:id="rId12"/>
    <p:sldId id="650" r:id="rId13"/>
    <p:sldId id="923" r:id="rId14"/>
    <p:sldId id="866" r:id="rId15"/>
    <p:sldId id="921" r:id="rId16"/>
    <p:sldId id="260" r:id="rId17"/>
    <p:sldId id="263" r:id="rId18"/>
    <p:sldId id="913" r:id="rId19"/>
    <p:sldId id="917" r:id="rId20"/>
    <p:sldId id="422" r:id="rId21"/>
    <p:sldId id="904" r:id="rId22"/>
    <p:sldId id="802" r:id="rId23"/>
    <p:sldId id="72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aj Babu, Rakesh" initials="SBR" lastIdx="35" clrIdx="0">
    <p:extLst>
      <p:ext uri="{19B8F6BF-5375-455C-9EA6-DF929625EA0E}">
        <p15:presenceInfo xmlns:p15="http://schemas.microsoft.com/office/powerpoint/2012/main" userId="S-1-5-21-2052111302-790525478-839522115-102067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859"/>
    <a:srgbClr val="B9AD1C"/>
    <a:srgbClr val="D12139"/>
    <a:srgbClr val="FDBE57"/>
    <a:srgbClr val="693616"/>
    <a:srgbClr val="70382D"/>
    <a:srgbClr val="FFF0D4"/>
    <a:srgbClr val="A1C0CF"/>
    <a:srgbClr val="00A7B5"/>
    <a:srgbClr val="175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84"/>
    <p:restoredTop sz="94698"/>
  </p:normalViewPr>
  <p:slideViewPr>
    <p:cSldViewPr snapToGrid="0" snapToObjects="1">
      <p:cViewPr varScale="1">
        <p:scale>
          <a:sx n="111" d="100"/>
          <a:sy n="111" d="100"/>
        </p:scale>
        <p:origin x="153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D12139"/>
            </a:solidFill>
          </c:spPr>
          <c:dPt>
            <c:idx val="0"/>
            <c:bubble3D val="0"/>
            <c:spPr>
              <a:solidFill>
                <a:srgbClr val="D121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1B-EE48-BBED-8B414609ED1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1B-EE48-BBED-8B414609ED1E}"/>
              </c:ext>
            </c:extLst>
          </c:dPt>
          <c:dPt>
            <c:idx val="2"/>
            <c:bubble3D val="0"/>
            <c:spPr>
              <a:solidFill>
                <a:srgbClr val="D121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1B-EE48-BBED-8B414609ED1E}"/>
              </c:ext>
            </c:extLst>
          </c:dPt>
          <c:dPt>
            <c:idx val="3"/>
            <c:bubble3D val="0"/>
            <c:spPr>
              <a:solidFill>
                <a:srgbClr val="D121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1B-EE48-BBED-8B414609ED1E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1B-EE48-BBED-8B414609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5B859"/>
            </a:solidFill>
          </c:spPr>
          <c:dPt>
            <c:idx val="0"/>
            <c:bubble3D val="0"/>
            <c:spPr>
              <a:solidFill>
                <a:srgbClr val="F5B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1C-A842-A686-EBA507201D0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1C-A842-A686-EBA507201D0F}"/>
              </c:ext>
            </c:extLst>
          </c:dPt>
          <c:dPt>
            <c:idx val="2"/>
            <c:bubble3D val="0"/>
            <c:spPr>
              <a:solidFill>
                <a:srgbClr val="F5B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1C-A842-A686-EBA507201D0F}"/>
              </c:ext>
            </c:extLst>
          </c:dPt>
          <c:dPt>
            <c:idx val="3"/>
            <c:bubble3D val="0"/>
            <c:spPr>
              <a:solidFill>
                <a:srgbClr val="F5B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1C-A842-A686-EBA507201D0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1C-A842-A686-EBA507201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5B859"/>
            </a:solidFill>
          </c:spPr>
          <c:dPt>
            <c:idx val="0"/>
            <c:bubble3D val="0"/>
            <c:spPr>
              <a:solidFill>
                <a:srgbClr val="B9AD1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33-9746-B90C-40722775351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33-9746-B90C-40722775351E}"/>
              </c:ext>
            </c:extLst>
          </c:dPt>
          <c:dPt>
            <c:idx val="2"/>
            <c:bubble3D val="0"/>
            <c:spPr>
              <a:solidFill>
                <a:srgbClr val="F5B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33-9746-B90C-40722775351E}"/>
              </c:ext>
            </c:extLst>
          </c:dPt>
          <c:dPt>
            <c:idx val="3"/>
            <c:bubble3D val="0"/>
            <c:spPr>
              <a:solidFill>
                <a:srgbClr val="F5B8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33-9746-B90C-40722775351E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33-9746-B90C-407227753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99A6C-8DA5-F94D-99E4-2AC49DE40124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E84CB-D4BE-0643-80AB-25904F9A6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E84CB-D4BE-0643-80AB-25904F9A6A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88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f023c863a_2_831:notes"/>
          <p:cNvSpPr txBox="1">
            <a:spLocks noGrp="1"/>
          </p:cNvSpPr>
          <p:nvPr>
            <p:ph type="body" idx="1"/>
          </p:nvPr>
        </p:nvSpPr>
        <p:spPr>
          <a:xfrm>
            <a:off x="662490" y="3931627"/>
            <a:ext cx="5299921" cy="32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g3f023c863a_2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020763"/>
            <a:ext cx="3676650" cy="27574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165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28669e3d8_7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2" name="Google Shape;172;g728669e3d8_7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1218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24A6D-5B18-4148-A0FC-1E1E1283A8DD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949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E84CB-D4BE-0643-80AB-25904F9A6A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0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E84CB-D4BE-0643-80AB-25904F9A6A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81C77-D3F7-417E-9C3E-211933693C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5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81C77-D3F7-417E-9C3E-211933693C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83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06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26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E84CB-D4BE-0643-80AB-25904F9A6A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EFDE6-5466-974A-AFA6-486123C9E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03674" y="6431973"/>
            <a:ext cx="410440" cy="247940"/>
          </a:xfrm>
        </p:spPr>
        <p:txBody>
          <a:bodyPr/>
          <a:lstStyle/>
          <a:p>
            <a:fld id="{E519E580-76CE-974B-80AC-561C63722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54D20-B1FC-4844-9E56-4FBC3667B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9E580-76CE-974B-80AC-561C63722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2D52F7-75F6-244D-B22F-F0A2D0A32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3674" y="6431973"/>
            <a:ext cx="410440" cy="247940"/>
          </a:xfrm>
          <a:prstGeom prst="rect">
            <a:avLst/>
          </a:prstGeom>
          <a:noFill/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E519E580-76CE-974B-80AC-561C63722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5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r Titel">
  <p:cSld name="Nur Tite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118691" y="297420"/>
            <a:ext cx="8901856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763588" y="1951038"/>
            <a:ext cx="1828800" cy="14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3358937" y="1966961"/>
            <a:ext cx="1828800" cy="14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3"/>
          </p:nvPr>
        </p:nvSpPr>
        <p:spPr>
          <a:xfrm>
            <a:off x="6252263" y="2103438"/>
            <a:ext cx="1828800" cy="148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40"/>
              </a:spcBef>
              <a:spcAft>
                <a:spcPts val="0"/>
              </a:spcAft>
              <a:buClr>
                <a:srgbClr val="C02A2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53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030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A3CAFD3-F9E8-7D43-9A75-5AD7535FF5AB}" type="datetime1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Deepa Prahalad 2016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188E24-B7AC-3644-8725-AEB0E875B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7"/>
          <p:cNvSpPr txBox="1">
            <a:spLocks noGrp="1"/>
          </p:cNvSpPr>
          <p:nvPr>
            <p:ph type="title"/>
          </p:nvPr>
        </p:nvSpPr>
        <p:spPr>
          <a:xfrm>
            <a:off x="458399" y="321898"/>
            <a:ext cx="870059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25" tIns="52100" rIns="104225" bIns="521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95373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3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197137-59C0-9148-B719-5C7247FAF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3674" y="6431973"/>
            <a:ext cx="410440" cy="24794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2060503050406030704" pitchFamily="18" charset="0"/>
              </a:defRPr>
            </a:lvl1pPr>
          </a:lstStyle>
          <a:p>
            <a:fld id="{E519E580-76CE-974B-80AC-561C63722E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5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9.jpeg"/><Relationship Id="rId7" Type="http://schemas.openxmlformats.org/officeDocument/2006/relationships/image" Target="../media/image7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2.jpeg"/><Relationship Id="rId5" Type="http://schemas.openxmlformats.org/officeDocument/2006/relationships/image" Target="../media/image74.png"/><Relationship Id="rId10" Type="http://schemas.openxmlformats.org/officeDocument/2006/relationships/image" Target="../media/image33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Relationship Id="rId9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about:blank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jpg"/><Relationship Id="rId2" Type="http://schemas.openxmlformats.org/officeDocument/2006/relationships/image" Target="../media/image5.pn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chart" Target="../charts/chart1.xml"/><Relationship Id="rId18" Type="http://schemas.openxmlformats.org/officeDocument/2006/relationships/image" Target="../media/image22.png"/><Relationship Id="rId3" Type="http://schemas.openxmlformats.org/officeDocument/2006/relationships/image" Target="../media/image5.png"/><Relationship Id="rId21" Type="http://schemas.openxmlformats.org/officeDocument/2006/relationships/image" Target="../media/image2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chart" Target="../charts/chart3.xml"/><Relationship Id="rId23" Type="http://schemas.openxmlformats.org/officeDocument/2006/relationships/image" Target="../media/image27.jpg"/><Relationship Id="rId10" Type="http://schemas.openxmlformats.org/officeDocument/2006/relationships/image" Target="../media/image12.svg"/><Relationship Id="rId19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chart" Target="../charts/chart2.xml"/><Relationship Id="rId22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27.jp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eg"/><Relationship Id="rId18" Type="http://schemas.openxmlformats.org/officeDocument/2006/relationships/hyperlink" Target="about:blank" TargetMode="External"/><Relationship Id="rId26" Type="http://schemas.openxmlformats.org/officeDocument/2006/relationships/image" Target="../media/image59.png"/><Relationship Id="rId21" Type="http://schemas.openxmlformats.org/officeDocument/2006/relationships/image" Target="../media/image54.png"/><Relationship Id="rId34" Type="http://schemas.openxmlformats.org/officeDocument/2006/relationships/image" Target="../media/image67.jpeg"/><Relationship Id="rId7" Type="http://schemas.openxmlformats.org/officeDocument/2006/relationships/image" Target="../media/image41.tiff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29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tiff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32" Type="http://schemas.openxmlformats.org/officeDocument/2006/relationships/image" Target="../media/image65.jpeg"/><Relationship Id="rId37" Type="http://schemas.openxmlformats.org/officeDocument/2006/relationships/image" Target="../media/image27.jp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6.tiff"/><Relationship Id="rId28" Type="http://schemas.openxmlformats.org/officeDocument/2006/relationships/image" Target="../media/image61.jpeg"/><Relationship Id="rId36" Type="http://schemas.openxmlformats.org/officeDocument/2006/relationships/image" Target="../media/image69.jpe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43.tiff"/><Relationship Id="rId14" Type="http://schemas.openxmlformats.org/officeDocument/2006/relationships/image" Target="../media/image48.png"/><Relationship Id="rId22" Type="http://schemas.openxmlformats.org/officeDocument/2006/relationships/image" Target="../media/image55.jpeg"/><Relationship Id="rId27" Type="http://schemas.openxmlformats.org/officeDocument/2006/relationships/image" Target="../media/image60.jpeg"/><Relationship Id="rId30" Type="http://schemas.openxmlformats.org/officeDocument/2006/relationships/image" Target="../media/image63.jpeg"/><Relationship Id="rId35" Type="http://schemas.openxmlformats.org/officeDocument/2006/relationships/image" Target="../media/image68.tiff"/><Relationship Id="rId8" Type="http://schemas.openxmlformats.org/officeDocument/2006/relationships/image" Target="../media/image42.tiff"/><Relationship Id="rId3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Arogya_PPT_Arrows.png">
            <a:extLst>
              <a:ext uri="{FF2B5EF4-FFF2-40B4-BE49-F238E27FC236}">
                <a16:creationId xmlns:a16="http://schemas.microsoft.com/office/drawing/2014/main" id="{AC4F6FCC-661B-4C45-A9E0-8A38907412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008" y="884583"/>
            <a:ext cx="5362148" cy="59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rogyaWorld_Logo_RGB.jpg">
            <a:extLst>
              <a:ext uri="{FF2B5EF4-FFF2-40B4-BE49-F238E27FC236}">
                <a16:creationId xmlns:a16="http://schemas.microsoft.com/office/drawing/2014/main" id="{CA636D26-E6ED-1043-9152-28775D26E8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8126" y="282278"/>
            <a:ext cx="1156977" cy="45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2C1416-C41C-9C44-B22B-370982C60F30}"/>
              </a:ext>
            </a:extLst>
          </p:cNvPr>
          <p:cNvSpPr/>
          <p:nvPr/>
        </p:nvSpPr>
        <p:spPr>
          <a:xfrm>
            <a:off x="0" y="9569812"/>
            <a:ext cx="8821695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ts val="3600"/>
              </a:lnSpc>
              <a:spcBef>
                <a:spcPct val="0"/>
              </a:spcBef>
            </a:pPr>
            <a:r>
              <a:rPr lang="en-US" b="1" dirty="0">
                <a:solidFill>
                  <a:srgbClr val="70382D"/>
                </a:solidFill>
                <a:latin typeface="Arial" pitchFamily="34" charset="0"/>
                <a:ea typeface="ＭＳ Ｐゴシック" pitchFamily="-72" charset="-128"/>
                <a:cs typeface="Arial" pitchFamily="34" charset="0"/>
              </a:rPr>
              <a:t>OUR SYSTEMS CHANGE JOURNEY 2020  ASHOKA GLOBALIZER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9DC50D-9F9D-824A-8E73-FE9F8AC5A623}"/>
              </a:ext>
            </a:extLst>
          </p:cNvPr>
          <p:cNvSpPr txBox="1">
            <a:spLocks/>
          </p:cNvSpPr>
          <p:nvPr/>
        </p:nvSpPr>
        <p:spPr>
          <a:xfrm>
            <a:off x="3429001" y="8903369"/>
            <a:ext cx="9144000" cy="152400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36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E51937"/>
                </a:solidFill>
                <a:latin typeface="Arial" pitchFamily="34" charset="0"/>
                <a:ea typeface="ＭＳ Ｐゴシック" pitchFamily="-72" charset="-128"/>
                <a:cs typeface="Arial" pitchFamily="34" charset="0"/>
              </a:rPr>
              <a:t>CHANGING THE COURSE OF </a:t>
            </a:r>
          </a:p>
          <a:p>
            <a:pPr fontAlgn="auto">
              <a:lnSpc>
                <a:spcPts val="36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E51937"/>
                </a:solidFill>
                <a:latin typeface="Arial" pitchFamily="34" charset="0"/>
                <a:ea typeface="ＭＳ Ｐゴシック" pitchFamily="-72" charset="-128"/>
                <a:cs typeface="Arial" pitchFamily="34" charset="0"/>
              </a:rPr>
              <a:t>CHRONIC DISEASE…</a:t>
            </a:r>
            <a:br>
              <a:rPr lang="en-US" sz="3200" b="1" dirty="0">
                <a:solidFill>
                  <a:srgbClr val="E51937"/>
                </a:solidFill>
                <a:latin typeface="Arial" pitchFamily="34" charset="0"/>
                <a:ea typeface="ＭＳ Ｐゴシック" pitchFamily="-72" charset="-128"/>
                <a:cs typeface="Arial" pitchFamily="34" charset="0"/>
              </a:rPr>
            </a:br>
            <a:r>
              <a:rPr lang="en-US" sz="3200" dirty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One Community at a Time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A2EF5D4-FB1C-6A45-91EE-5C22D7B93AEF}"/>
              </a:ext>
            </a:extLst>
          </p:cNvPr>
          <p:cNvSpPr txBox="1">
            <a:spLocks/>
          </p:cNvSpPr>
          <p:nvPr/>
        </p:nvSpPr>
        <p:spPr bwMode="auto">
          <a:xfrm>
            <a:off x="172996" y="11500402"/>
            <a:ext cx="8153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75" b="1" i="1" dirty="0" err="1">
                <a:solidFill>
                  <a:srgbClr val="70382D"/>
                </a:solidFill>
                <a:latin typeface="Arial" pitchFamily="34" charset="0"/>
                <a:cs typeface="Arial" pitchFamily="34" charset="0"/>
              </a:rPr>
              <a:t>Arogya</a:t>
            </a:r>
            <a:r>
              <a:rPr lang="en-US" sz="1075" b="1" i="1" dirty="0">
                <a:solidFill>
                  <a:srgbClr val="70382D"/>
                </a:solidFill>
                <a:latin typeface="Arial" pitchFamily="34" charset="0"/>
                <a:cs typeface="Arial" pitchFamily="34" charset="0"/>
              </a:rPr>
              <a:t> in Sanskrit means good health. More literally to live a life without disease.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75" i="1" dirty="0">
                <a:solidFill>
                  <a:srgbClr val="70382D"/>
                </a:solidFill>
                <a:latin typeface="Arial" pitchFamily="34" charset="0"/>
                <a:cs typeface="Arial" pitchFamily="34" charset="0"/>
              </a:rPr>
              <a:t>Chronic non-communicable diseases called NCDs, include heart diseases, cancer, diabetes and chronic lung diseases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4EEF23-8B6A-CD49-9E68-6AAECB92E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26" y="5171824"/>
            <a:ext cx="1454150" cy="1454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A56555-F9B8-FC4F-8168-5440F7AA723B}"/>
              </a:ext>
            </a:extLst>
          </p:cNvPr>
          <p:cNvSpPr txBox="1"/>
          <p:nvPr/>
        </p:nvSpPr>
        <p:spPr>
          <a:xfrm>
            <a:off x="518898" y="3105973"/>
            <a:ext cx="405310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Changing</a:t>
            </a:r>
            <a:r>
              <a:rPr lang="id-ID" sz="3200" b="1" dirty="0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the</a:t>
            </a:r>
            <a:r>
              <a:rPr lang="id-ID" sz="3200" b="1" dirty="0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Course</a:t>
            </a:r>
            <a:r>
              <a:rPr lang="id-ID" sz="3200" b="1" dirty="0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of</a:t>
            </a:r>
            <a:r>
              <a:rPr lang="id-ID" sz="3200" b="1" dirty="0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Chronic</a:t>
            </a:r>
            <a:r>
              <a:rPr lang="id-ID" sz="3200" b="1" dirty="0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 </a:t>
            </a:r>
            <a:r>
              <a:rPr lang="id-ID" sz="3200" b="1" dirty="0" err="1">
                <a:solidFill>
                  <a:srgbClr val="D12139"/>
                </a:solidFill>
                <a:latin typeface="Calibri" panose="020F0502020204030204" pitchFamily="34" charset="0"/>
                <a:ea typeface="Montserrat" charset="0"/>
                <a:cs typeface="Calibri" panose="020F0502020204030204" pitchFamily="34" charset="0"/>
              </a:rPr>
              <a:t>Disease</a:t>
            </a:r>
            <a:endParaRPr lang="en-US" sz="3200" b="1" dirty="0">
              <a:solidFill>
                <a:srgbClr val="D12139"/>
              </a:solidFill>
              <a:latin typeface="Calibri" panose="020F0502020204030204" pitchFamily="34" charset="0"/>
              <a:ea typeface="Montserrat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FE0ED-FA86-DF48-8076-689B70A2B674}"/>
              </a:ext>
            </a:extLst>
          </p:cNvPr>
          <p:cNvSpPr txBox="1"/>
          <p:nvPr/>
        </p:nvSpPr>
        <p:spPr>
          <a:xfrm>
            <a:off x="540322" y="4202087"/>
            <a:ext cx="35517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One Community At A Time</a:t>
            </a:r>
          </a:p>
          <a:p>
            <a:endParaRPr lang="en-ID" sz="2000" b="1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r>
              <a:rPr lang="en-ID" sz="20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Nalini Saligram, Ph.D.</a:t>
            </a:r>
          </a:p>
          <a:p>
            <a:r>
              <a:rPr lang="en-ID" sz="1600" b="1" i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Founder &amp; CEO</a:t>
            </a:r>
          </a:p>
          <a:p>
            <a:endParaRPr lang="en-ID" sz="2000" b="1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ID" sz="2000" b="1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ID" sz="2000" b="1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62" y="501805"/>
            <a:ext cx="8507673" cy="639762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E51937"/>
                </a:solidFill>
                <a:latin typeface="+mn-lt"/>
              </a:rPr>
              <a:t>Compelling  School Health Program= 15% Impact </a:t>
            </a:r>
            <a:br>
              <a:rPr lang="en-US" altLang="en-US" sz="2800" b="1" dirty="0">
                <a:solidFill>
                  <a:srgbClr val="00FFFF"/>
                </a:solidFill>
              </a:rPr>
            </a:br>
            <a:endParaRPr lang="en-US" altLang="en-US" sz="2800" b="1" dirty="0">
              <a:solidFill>
                <a:srgbClr val="00FFFF"/>
              </a:solidFill>
            </a:endParaRPr>
          </a:p>
        </p:txBody>
      </p:sp>
      <p:pic>
        <p:nvPicPr>
          <p:cNvPr id="4" name="Content Placeholder 3" descr="C:\Documents and Settings\ima\Desktop\INTERIM REPORT\COLLAGES\Eng Worksheet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9792" y="1188596"/>
            <a:ext cx="81534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ArogyaWorld_Logo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215" y="119373"/>
            <a:ext cx="1140147" cy="45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4543C9-A8B1-DE4A-9CF4-035471153406}"/>
              </a:ext>
            </a:extLst>
          </p:cNvPr>
          <p:cNvSpPr txBox="1"/>
          <p:nvPr/>
        </p:nvSpPr>
        <p:spPr>
          <a:xfrm>
            <a:off x="427662" y="6215408"/>
            <a:ext cx="8716338" cy="738664"/>
          </a:xfrm>
          <a:prstGeom prst="rect">
            <a:avLst/>
          </a:prstGeom>
          <a:solidFill>
            <a:srgbClr val="FFBF65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2 year peer-led/self-learning participatory design; aligned with Ayushman Bharat National School Health Curriculum; currently deployed in 300,000 + middle school children; 9 languages, multiple states, rural + urban.  Digitized in 4 languages.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3BA72-F36A-1C44-A952-EE933F141073}"/>
              </a:ext>
            </a:extLst>
          </p:cNvPr>
          <p:cNvSpPr txBox="1"/>
          <p:nvPr/>
        </p:nvSpPr>
        <p:spPr>
          <a:xfrm>
            <a:off x="427662" y="226696"/>
            <a:ext cx="6479655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PROOF OF CONCEPT </a:t>
            </a:r>
          </a:p>
        </p:txBody>
      </p:sp>
    </p:spTree>
    <p:extLst>
      <p:ext uri="{BB962C8B-B14F-4D97-AF65-F5344CB8AC3E}">
        <p14:creationId xmlns:p14="http://schemas.microsoft.com/office/powerpoint/2010/main" val="160903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Arogya_World_CGI_3x2_Poster_REV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2438401"/>
            <a:ext cx="5181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2292734" y="744865"/>
            <a:ext cx="4495800" cy="6858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2000" b="1" dirty="0">
                <a:solidFill>
                  <a:srgbClr val="E51937"/>
                </a:solidFill>
                <a:latin typeface="Arial" pitchFamily="34" charset="0"/>
                <a:ea typeface="+mj-ea"/>
                <a:cs typeface="Arial" pitchFamily="34" charset="0"/>
              </a:rPr>
              <a:t>   </a:t>
            </a:r>
            <a:r>
              <a:rPr lang="en-US" sz="2400" b="1" dirty="0">
                <a:solidFill>
                  <a:srgbClr val="E51937"/>
                </a:solidFill>
                <a:latin typeface="Arial" pitchFamily="34" charset="0"/>
                <a:ea typeface="+mj-ea"/>
                <a:cs typeface="Arial" pitchFamily="34" charset="0"/>
              </a:rPr>
              <a:t>= 20% IMPACT*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E5193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2" descr="mDiabeteslogo_cr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2030"/>
            <a:ext cx="1872916" cy="68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143000" y="1295400"/>
            <a:ext cx="7315200" cy="838200"/>
          </a:xfrm>
          <a:prstGeom prst="rect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143000" y="1415716"/>
            <a:ext cx="7315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0"/>
              </a:spcBef>
              <a:spcAft>
                <a:spcPts val="2400"/>
              </a:spcAft>
              <a:buClr>
                <a:srgbClr val="FDBE57"/>
              </a:buClr>
              <a:buNone/>
            </a:pPr>
            <a:r>
              <a:rPr lang="en-US" sz="1600" dirty="0">
                <a:solidFill>
                  <a:srgbClr val="70382D"/>
                </a:solidFill>
                <a:latin typeface="Arial" pitchFamily="34" charset="0"/>
                <a:cs typeface="Arial" pitchFamily="34" charset="0"/>
              </a:rPr>
              <a:t>A groundbreaking one-million-person diabetes awareness and prevention SMS program in India. A Completed 2011 Clinton Global Initiative Commitment.   </a:t>
            </a:r>
          </a:p>
        </p:txBody>
      </p:sp>
      <p:pic>
        <p:nvPicPr>
          <p:cNvPr id="23" name="Picture 3" descr="CMM-2011-Large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514600"/>
            <a:ext cx="802106" cy="8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858000" y="2133600"/>
            <a:ext cx="1404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70382D"/>
                </a:solidFill>
              </a:rPr>
              <a:t>Our Partners</a:t>
            </a:r>
          </a:p>
        </p:txBody>
      </p:sp>
      <p:pic>
        <p:nvPicPr>
          <p:cNvPr id="25" name="Picture 9" descr="Emory-RSPH_~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186944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276600"/>
            <a:ext cx="109378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 descr="JNJ_logo_red_on_wht_020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648200"/>
            <a:ext cx="187205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 descr="aetna_teal_rgb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814388" cy="26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 descr="Colourlogo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257800"/>
            <a:ext cx="5810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7924800" y="5029200"/>
            <a:ext cx="990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E51937"/>
                </a:solidFill>
              </a:rPr>
              <a:t>Behavior Change Task Force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82D"/>
              </a:solidFill>
            </a:endParaRPr>
          </a:p>
          <a:p>
            <a:pPr algn="ctr"/>
            <a:r>
              <a:rPr lang="en-US" dirty="0">
                <a:solidFill>
                  <a:srgbClr val="70382D"/>
                </a:solidFill>
              </a:rPr>
              <a:t>Text Messages in 12 languages sent to 1 million from all over India who opted in, </a:t>
            </a:r>
          </a:p>
          <a:p>
            <a:pPr algn="ctr"/>
            <a:r>
              <a:rPr lang="en-US" dirty="0">
                <a:solidFill>
                  <a:srgbClr val="70382D"/>
                </a:solidFill>
              </a:rPr>
              <a:t>twice a week for 6 months. </a:t>
            </a:r>
            <a:r>
              <a:rPr lang="en-US" dirty="0">
                <a:solidFill>
                  <a:srgbClr val="800000"/>
                </a:solidFill>
                <a:ea typeface="Calibri"/>
                <a:cs typeface="Calibri"/>
                <a:sym typeface="Calibri"/>
              </a:rPr>
              <a:t>* http://</a:t>
            </a:r>
            <a:r>
              <a:rPr lang="en-US" dirty="0" err="1">
                <a:solidFill>
                  <a:srgbClr val="800000"/>
                </a:solidFill>
                <a:ea typeface="Calibri"/>
                <a:cs typeface="Calibri"/>
                <a:sym typeface="Calibri"/>
              </a:rPr>
              <a:t>www.jmir.org</a:t>
            </a:r>
            <a:r>
              <a:rPr lang="en-US" dirty="0">
                <a:solidFill>
                  <a:srgbClr val="800000"/>
                </a:solidFill>
                <a:ea typeface="Calibri"/>
                <a:cs typeface="Calibri"/>
                <a:sym typeface="Calibri"/>
              </a:rPr>
              <a:t>/2016/8/e207/</a:t>
            </a:r>
          </a:p>
          <a:p>
            <a:pPr algn="ctr"/>
            <a:endParaRPr lang="en-US" dirty="0">
              <a:solidFill>
                <a:srgbClr val="70382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2734" y="2514600"/>
            <a:ext cx="2683269" cy="2761890"/>
          </a:xfrm>
          <a:custGeom>
            <a:avLst/>
            <a:gdLst>
              <a:gd name="connsiteX0" fmla="*/ 0 w 1251284"/>
              <a:gd name="connsiteY0" fmla="*/ 0 h 2667000"/>
              <a:gd name="connsiteX1" fmla="*/ 1251284 w 1251284"/>
              <a:gd name="connsiteY1" fmla="*/ 0 h 2667000"/>
              <a:gd name="connsiteX2" fmla="*/ 1251284 w 1251284"/>
              <a:gd name="connsiteY2" fmla="*/ 2667000 h 2667000"/>
              <a:gd name="connsiteX3" fmla="*/ 0 w 1251284"/>
              <a:gd name="connsiteY3" fmla="*/ 2667000 h 2667000"/>
              <a:gd name="connsiteX4" fmla="*/ 0 w 1251284"/>
              <a:gd name="connsiteY4" fmla="*/ 0 h 2667000"/>
              <a:gd name="connsiteX0" fmla="*/ 0 w 2493488"/>
              <a:gd name="connsiteY0" fmla="*/ 0 h 2667000"/>
              <a:gd name="connsiteX1" fmla="*/ 2493488 w 2493488"/>
              <a:gd name="connsiteY1" fmla="*/ 284671 h 2667000"/>
              <a:gd name="connsiteX2" fmla="*/ 1251284 w 2493488"/>
              <a:gd name="connsiteY2" fmla="*/ 2667000 h 2667000"/>
              <a:gd name="connsiteX3" fmla="*/ 0 w 2493488"/>
              <a:gd name="connsiteY3" fmla="*/ 2667000 h 2667000"/>
              <a:gd name="connsiteX4" fmla="*/ 0 w 2493488"/>
              <a:gd name="connsiteY4" fmla="*/ 0 h 2667000"/>
              <a:gd name="connsiteX0" fmla="*/ 189781 w 2683269"/>
              <a:gd name="connsiteY0" fmla="*/ 0 h 2667000"/>
              <a:gd name="connsiteX1" fmla="*/ 2683269 w 2683269"/>
              <a:gd name="connsiteY1" fmla="*/ 284671 h 2667000"/>
              <a:gd name="connsiteX2" fmla="*/ 1441065 w 2683269"/>
              <a:gd name="connsiteY2" fmla="*/ 2667000 h 2667000"/>
              <a:gd name="connsiteX3" fmla="*/ 0 w 2683269"/>
              <a:gd name="connsiteY3" fmla="*/ 1511061 h 2667000"/>
              <a:gd name="connsiteX4" fmla="*/ 189781 w 2683269"/>
              <a:gd name="connsiteY4" fmla="*/ 0 h 2667000"/>
              <a:gd name="connsiteX0" fmla="*/ 189781 w 2683269"/>
              <a:gd name="connsiteY0" fmla="*/ 0 h 2761890"/>
              <a:gd name="connsiteX1" fmla="*/ 2683269 w 2683269"/>
              <a:gd name="connsiteY1" fmla="*/ 284671 h 2761890"/>
              <a:gd name="connsiteX2" fmla="*/ 794084 w 2683269"/>
              <a:gd name="connsiteY2" fmla="*/ 2761890 h 2761890"/>
              <a:gd name="connsiteX3" fmla="*/ 0 w 2683269"/>
              <a:gd name="connsiteY3" fmla="*/ 1511061 h 2761890"/>
              <a:gd name="connsiteX4" fmla="*/ 189781 w 2683269"/>
              <a:gd name="connsiteY4" fmla="*/ 0 h 2761890"/>
              <a:gd name="connsiteX0" fmla="*/ 189781 w 2683269"/>
              <a:gd name="connsiteY0" fmla="*/ 0 h 2761890"/>
              <a:gd name="connsiteX1" fmla="*/ 2683269 w 2683269"/>
              <a:gd name="connsiteY1" fmla="*/ 284671 h 2761890"/>
              <a:gd name="connsiteX2" fmla="*/ 794084 w 2683269"/>
              <a:gd name="connsiteY2" fmla="*/ 2761890 h 2761890"/>
              <a:gd name="connsiteX3" fmla="*/ 0 w 2683269"/>
              <a:gd name="connsiteY3" fmla="*/ 1511061 h 2761890"/>
              <a:gd name="connsiteX4" fmla="*/ 189781 w 2683269"/>
              <a:gd name="connsiteY4" fmla="*/ 0 h 276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69" h="2761890">
                <a:moveTo>
                  <a:pt x="189781" y="0"/>
                </a:moveTo>
                <a:lnTo>
                  <a:pt x="2683269" y="284671"/>
                </a:lnTo>
                <a:cubicBezTo>
                  <a:pt x="2053541" y="1110411"/>
                  <a:pt x="2260575" y="1893018"/>
                  <a:pt x="794084" y="2761890"/>
                </a:cubicBezTo>
                <a:lnTo>
                  <a:pt x="0" y="1511061"/>
                </a:lnTo>
                <a:lnTo>
                  <a:pt x="1897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1" y="2614136"/>
            <a:ext cx="2133600" cy="2580528"/>
          </a:xfrm>
          <a:prstGeom prst="rect">
            <a:avLst/>
          </a:prstGeom>
        </p:spPr>
      </p:pic>
      <p:pic>
        <p:nvPicPr>
          <p:cNvPr id="29" name="Picture 9" descr="ArogyaWorld_Logo_RGB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76200"/>
            <a:ext cx="1282700" cy="50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812F18D-9FF2-2442-B93E-94339C831FFC}"/>
              </a:ext>
            </a:extLst>
          </p:cNvPr>
          <p:cNvSpPr txBox="1"/>
          <p:nvPr/>
        </p:nvSpPr>
        <p:spPr>
          <a:xfrm>
            <a:off x="430733" y="238962"/>
            <a:ext cx="6479655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PROOF OF CONCEPT </a:t>
            </a:r>
          </a:p>
        </p:txBody>
      </p:sp>
    </p:spTree>
    <p:extLst>
      <p:ext uri="{BB962C8B-B14F-4D97-AF65-F5344CB8AC3E}">
        <p14:creationId xmlns:p14="http://schemas.microsoft.com/office/powerpoint/2010/main" val="362853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ArogyaWorld_Logo_RG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52" y="145702"/>
            <a:ext cx="11682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607367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12139"/>
                </a:solidFill>
                <a:latin typeface="Arial"/>
                <a:cs typeface="Arial"/>
              </a:rPr>
              <a:t>MyThali – Empowering Women to Eat Right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FF4F6-598E-7E42-A059-D885074B39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99527"/>
            <a:ext cx="7620000" cy="5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594F5AAE-EEDE-7E41-8B02-275D47484382}"/>
              </a:ext>
            </a:extLst>
          </p:cNvPr>
          <p:cNvSpPr txBox="1"/>
          <p:nvPr/>
        </p:nvSpPr>
        <p:spPr>
          <a:xfrm>
            <a:off x="3962400" y="2259361"/>
            <a:ext cx="1143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itchFamily="2" charset="77"/>
              </a:rPr>
              <a:t>LIVE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021680-1C36-FF40-A50B-E89503A11E8A}"/>
              </a:ext>
            </a:extLst>
          </p:cNvPr>
          <p:cNvSpPr txBox="1"/>
          <p:nvPr/>
        </p:nvSpPr>
        <p:spPr>
          <a:xfrm>
            <a:off x="4989415" y="3922065"/>
            <a:ext cx="1143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 pitchFamily="2" charset="77"/>
              </a:rPr>
              <a:t>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5F864-AE1A-8748-A4D1-48AD90CD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2" y="2812120"/>
            <a:ext cx="2592724" cy="367834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09F67E5-EB4C-CF47-92B0-C6735BF9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96" y="2821507"/>
            <a:ext cx="5175813" cy="37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8F4DC5-B170-2541-A90A-04F3C049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7" y="1215399"/>
            <a:ext cx="8051723" cy="15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193;p59">
            <a:extLst>
              <a:ext uri="{FF2B5EF4-FFF2-40B4-BE49-F238E27FC236}">
                <a16:creationId xmlns:a16="http://schemas.microsoft.com/office/drawing/2014/main" id="{AA9C124E-4AE0-864F-B70C-CA7B1840C0FD}"/>
              </a:ext>
            </a:extLst>
          </p:cNvPr>
          <p:cNvSpPr txBox="1"/>
          <p:nvPr/>
        </p:nvSpPr>
        <p:spPr>
          <a:xfrm>
            <a:off x="495300" y="399467"/>
            <a:ext cx="8077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E51937"/>
                </a:solidFill>
                <a:latin typeface="Montserrat" pitchFamily="2" charset="77"/>
                <a:sym typeface="Arial"/>
              </a:rPr>
              <a:t>MyThali</a:t>
            </a:r>
            <a:r>
              <a:rPr lang="en-US" sz="2400" b="1" dirty="0">
                <a:solidFill>
                  <a:srgbClr val="E51937"/>
                </a:solidFill>
                <a:latin typeface="Montserrat" pitchFamily="2" charset="77"/>
                <a:sym typeface="Arial"/>
              </a:rPr>
              <a:t> </a:t>
            </a:r>
            <a:endParaRPr lang="en-US" sz="2400" b="1" dirty="0">
              <a:solidFill>
                <a:srgbClr val="E51937"/>
              </a:solidFill>
              <a:latin typeface="Montserrat" pitchFamily="2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sym typeface="Arial"/>
              </a:rPr>
              <a:t>EMPOWERING ADOLESCENT GIRLS IN RURAL INDIA TO EAT RIGHT</a:t>
            </a:r>
            <a:endParaRPr sz="105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0" name="Google Shape;177;p20" descr="ArogyaWorld_Logo_RGB.jpg">
            <a:extLst>
              <a:ext uri="{FF2B5EF4-FFF2-40B4-BE49-F238E27FC236}">
                <a16:creationId xmlns:a16="http://schemas.microsoft.com/office/drawing/2014/main" id="{F34B62DB-1923-9748-B70B-8807B183E3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85134" y="181138"/>
            <a:ext cx="1146066" cy="4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67AEF3-DD56-6241-AAC5-1BC656CA2C18}"/>
              </a:ext>
            </a:extLst>
          </p:cNvPr>
          <p:cNvSpPr/>
          <p:nvPr/>
        </p:nvSpPr>
        <p:spPr>
          <a:xfrm>
            <a:off x="377472" y="1114448"/>
            <a:ext cx="8598995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8AA4-A7C1-C44A-AD73-656CF864B8C5}"/>
              </a:ext>
            </a:extLst>
          </p:cNvPr>
          <p:cNvSpPr txBox="1"/>
          <p:nvPr/>
        </p:nvSpPr>
        <p:spPr>
          <a:xfrm>
            <a:off x="683595" y="6572174"/>
            <a:ext cx="846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B9AD1C"/>
                </a:highlight>
              </a:rPr>
              <a:t>Align with </a:t>
            </a:r>
            <a:r>
              <a:rPr lang="en-US" sz="1400" b="1" dirty="0" err="1">
                <a:highlight>
                  <a:srgbClr val="B9AD1C"/>
                </a:highlight>
              </a:rPr>
              <a:t>Poshan</a:t>
            </a:r>
            <a:r>
              <a:rPr lang="en-US" sz="1400" b="1" dirty="0">
                <a:highlight>
                  <a:srgbClr val="B9AD1C"/>
                </a:highlight>
              </a:rPr>
              <a:t>.  Run advisory committees.   Reach girls in school, outside school &amp; evaluate effectiveness.</a:t>
            </a:r>
          </a:p>
        </p:txBody>
      </p:sp>
    </p:spTree>
    <p:extLst>
      <p:ext uri="{BB962C8B-B14F-4D97-AF65-F5344CB8AC3E}">
        <p14:creationId xmlns:p14="http://schemas.microsoft.com/office/powerpoint/2010/main" val="28690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9"/>
          <p:cNvSpPr txBox="1"/>
          <p:nvPr/>
        </p:nvSpPr>
        <p:spPr>
          <a:xfrm>
            <a:off x="-76200" y="76200"/>
            <a:ext cx="9067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25" tIns="52100" rIns="104225" bIns="521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E51937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E51937"/>
                </a:solidFill>
                <a:latin typeface="Arial"/>
                <a:ea typeface="Arial"/>
                <a:cs typeface="Arial"/>
                <a:sym typeface="Arial"/>
              </a:rPr>
              <a:t>Our Healthy Workplace Program</a:t>
            </a:r>
            <a:endParaRPr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0382D"/>
                </a:solidFill>
                <a:latin typeface="Arial"/>
                <a:ea typeface="Arial"/>
                <a:cs typeface="Arial"/>
                <a:sym typeface="Arial"/>
              </a:rPr>
              <a:t>145 companies,  3.1 million employees </a:t>
            </a:r>
            <a:r>
              <a:rPr lang="en-US" sz="2000" b="1" i="0" u="none" strike="noStrike" cap="none" dirty="0">
                <a:solidFill>
                  <a:srgbClr val="E519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794" name="Google Shape;794;p29"/>
          <p:cNvSpPr/>
          <p:nvPr/>
        </p:nvSpPr>
        <p:spPr>
          <a:xfrm>
            <a:off x="202281" y="762000"/>
            <a:ext cx="8636918" cy="517214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quadBezTo>
                  <a:pt x="20000" y="40000"/>
                  <a:pt x="102035" y="15000"/>
                </a:quadBezTo>
                <a:lnTo>
                  <a:pt x="101023" y="0"/>
                </a:lnTo>
                <a:lnTo>
                  <a:pt x="120000" y="24000"/>
                </a:lnTo>
                <a:lnTo>
                  <a:pt x="105071" y="60000"/>
                </a:lnTo>
                <a:lnTo>
                  <a:pt x="104059" y="45000"/>
                </a:lnTo>
                <a:quadBezTo>
                  <a:pt x="30000" y="55000"/>
                  <a:pt x="0" y="120000"/>
                </a:quadBezTo>
                <a:close/>
              </a:path>
            </a:pathLst>
          </a:custGeom>
          <a:solidFill>
            <a:srgbClr val="E7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>
            <a:off x="990600" y="4640404"/>
            <a:ext cx="219048" cy="219048"/>
          </a:xfrm>
          <a:prstGeom prst="ellipse">
            <a:avLst/>
          </a:prstGeom>
          <a:solidFill>
            <a:srgbClr val="D9959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152400" y="5023650"/>
            <a:ext cx="1828800" cy="835954"/>
          </a:xfrm>
          <a:custGeom>
            <a:avLst/>
            <a:gdLst/>
            <a:ahLst/>
            <a:cxnLst/>
            <a:rect l="l" t="t" r="r" b="b"/>
            <a:pathLst>
              <a:path w="2822199" h="1521754" extrusionOk="0">
                <a:moveTo>
                  <a:pt x="0" y="0"/>
                </a:moveTo>
                <a:lnTo>
                  <a:pt x="2822199" y="0"/>
                </a:lnTo>
                <a:lnTo>
                  <a:pt x="2822199" y="1521754"/>
                </a:lnTo>
                <a:lnTo>
                  <a:pt x="0" y="152175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605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Pre-Accreditation </a:t>
            </a:r>
            <a:endParaRPr sz="1200">
              <a:solidFill>
                <a:srgbClr val="7038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Companies review criteria and apply </a:t>
            </a:r>
            <a:endParaRPr/>
          </a:p>
        </p:txBody>
      </p:sp>
      <p:sp>
        <p:nvSpPr>
          <p:cNvPr id="797" name="Google Shape;797;p29"/>
          <p:cNvSpPr/>
          <p:nvPr/>
        </p:nvSpPr>
        <p:spPr>
          <a:xfrm>
            <a:off x="1916385" y="3756195"/>
            <a:ext cx="304800" cy="30480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7696200" y="1516204"/>
            <a:ext cx="685800" cy="700020"/>
          </a:xfrm>
          <a:prstGeom prst="ellipse">
            <a:avLst/>
          </a:prstGeom>
          <a:solidFill>
            <a:srgbClr val="63242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2819400" y="3116404"/>
            <a:ext cx="395971" cy="395971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0" name="Google Shape;800;p29"/>
          <p:cNvCxnSpPr/>
          <p:nvPr/>
        </p:nvCxnSpPr>
        <p:spPr>
          <a:xfrm>
            <a:off x="2053389" y="1432095"/>
            <a:ext cx="0" cy="4648200"/>
          </a:xfrm>
          <a:prstGeom prst="straightConnector1">
            <a:avLst/>
          </a:prstGeom>
          <a:noFill/>
          <a:ln w="9525" cap="flat" cmpd="sng">
            <a:solidFill>
              <a:srgbClr val="C0504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01" name="Google Shape;801;p29"/>
          <p:cNvSpPr/>
          <p:nvPr/>
        </p:nvSpPr>
        <p:spPr>
          <a:xfrm>
            <a:off x="3505200" y="3345004"/>
            <a:ext cx="1523999" cy="304800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Silver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29"/>
          <p:cNvSpPr/>
          <p:nvPr/>
        </p:nvSpPr>
        <p:spPr>
          <a:xfrm>
            <a:off x="4495800" y="3032408"/>
            <a:ext cx="1523999" cy="2979596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endParaRPr sz="1200">
              <a:solidFill>
                <a:srgbClr val="7038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3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Recognition at Annual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Healthy Workplace  Conference and Award Event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29"/>
          <p:cNvSpPr/>
          <p:nvPr/>
        </p:nvSpPr>
        <p:spPr>
          <a:xfrm>
            <a:off x="3733800" y="2659205"/>
            <a:ext cx="457200" cy="457200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4648200" y="2278204"/>
            <a:ext cx="548371" cy="533400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564024" y="3272702"/>
            <a:ext cx="1371600" cy="1143000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Assessment </a:t>
            </a:r>
            <a:endParaRPr sz="1200">
              <a:solidFill>
                <a:srgbClr val="7038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3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Rigorous, direct, transparent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in-person assessment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29"/>
          <p:cNvSpPr/>
          <p:nvPr/>
        </p:nvSpPr>
        <p:spPr>
          <a:xfrm>
            <a:off x="5994196" y="1832940"/>
            <a:ext cx="547620" cy="547620"/>
          </a:xfrm>
          <a:prstGeom prst="ellipse">
            <a:avLst/>
          </a:prstGeom>
          <a:solidFill>
            <a:srgbClr val="63242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2438400" y="3649804"/>
            <a:ext cx="1523999" cy="2979596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Bronze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5791200" y="2506804"/>
            <a:ext cx="1523999" cy="2979596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Platinum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7038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Track metrics.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Data Driven Culture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29"/>
          <p:cNvSpPr/>
          <p:nvPr/>
        </p:nvSpPr>
        <p:spPr>
          <a:xfrm>
            <a:off x="7315200" y="2354404"/>
            <a:ext cx="1676400" cy="2979596"/>
          </a:xfrm>
          <a:custGeom>
            <a:avLst/>
            <a:gdLst/>
            <a:ahLst/>
            <a:cxnLst/>
            <a:rect l="l" t="t" r="r" b="b"/>
            <a:pathLst>
              <a:path w="2622837" h="2864478" extrusionOk="0">
                <a:moveTo>
                  <a:pt x="0" y="0"/>
                </a:moveTo>
                <a:lnTo>
                  <a:pt x="2622837" y="0"/>
                </a:lnTo>
                <a:lnTo>
                  <a:pt x="2622837" y="2864478"/>
                </a:lnTo>
                <a:lnTo>
                  <a:pt x="0" y="286447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0980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Hall of Fame 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Workplace Health  Champions.  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Fully committed to reporting on metrics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Improvements on Health Data 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Health Outcomes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7038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1" indent="-25400" algn="l" rtl="0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29"/>
          <p:cNvSpPr/>
          <p:nvPr/>
        </p:nvSpPr>
        <p:spPr>
          <a:xfrm>
            <a:off x="2590800" y="3962400"/>
            <a:ext cx="2057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Ban tobacco use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Encourage healthy eating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Increase physical activity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Improve work-life balance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70382D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Leadership endorsement</a:t>
            </a:r>
            <a:endParaRPr/>
          </a:p>
        </p:txBody>
      </p:sp>
      <p:cxnSp>
        <p:nvCxnSpPr>
          <p:cNvPr id="811" name="Google Shape;811;p29"/>
          <p:cNvCxnSpPr/>
          <p:nvPr/>
        </p:nvCxnSpPr>
        <p:spPr>
          <a:xfrm>
            <a:off x="381000" y="60960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70382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2" name="Google Shape;812;p29"/>
          <p:cNvCxnSpPr/>
          <p:nvPr/>
        </p:nvCxnSpPr>
        <p:spPr>
          <a:xfrm>
            <a:off x="381000" y="6019800"/>
            <a:ext cx="0" cy="152400"/>
          </a:xfrm>
          <a:prstGeom prst="straightConnector1">
            <a:avLst/>
          </a:prstGeom>
          <a:noFill/>
          <a:ln w="25400" cap="flat" cmpd="sng">
            <a:solidFill>
              <a:srgbClr val="70382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3" name="Google Shape;813;p29"/>
          <p:cNvCxnSpPr/>
          <p:nvPr/>
        </p:nvCxnSpPr>
        <p:spPr>
          <a:xfrm>
            <a:off x="8610600" y="6019800"/>
            <a:ext cx="0" cy="152400"/>
          </a:xfrm>
          <a:prstGeom prst="straightConnector1">
            <a:avLst/>
          </a:prstGeom>
          <a:noFill/>
          <a:ln w="25400" cap="flat" cmpd="sng">
            <a:solidFill>
              <a:srgbClr val="7038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4" name="Google Shape;814;p29"/>
          <p:cNvSpPr txBox="1"/>
          <p:nvPr/>
        </p:nvSpPr>
        <p:spPr>
          <a:xfrm>
            <a:off x="4664402" y="6051332"/>
            <a:ext cx="1524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1-4 YEARS </a:t>
            </a:r>
            <a:endParaRPr dirty="0"/>
          </a:p>
        </p:txBody>
      </p:sp>
      <p:sp>
        <p:nvSpPr>
          <p:cNvPr id="815" name="Google Shape;815;p29"/>
          <p:cNvSpPr/>
          <p:nvPr/>
        </p:nvSpPr>
        <p:spPr>
          <a:xfrm>
            <a:off x="7868054" y="1697282"/>
            <a:ext cx="342093" cy="407140"/>
          </a:xfrm>
          <a:custGeom>
            <a:avLst/>
            <a:gdLst/>
            <a:ahLst/>
            <a:cxnLst/>
            <a:rect l="l" t="t" r="r" b="b"/>
            <a:pathLst>
              <a:path w="284" h="338" extrusionOk="0">
                <a:moveTo>
                  <a:pt x="142" y="204"/>
                </a:moveTo>
                <a:lnTo>
                  <a:pt x="142" y="204"/>
                </a:lnTo>
                <a:lnTo>
                  <a:pt x="128" y="204"/>
                </a:lnTo>
                <a:lnTo>
                  <a:pt x="116" y="208"/>
                </a:lnTo>
                <a:lnTo>
                  <a:pt x="104" y="214"/>
                </a:lnTo>
                <a:lnTo>
                  <a:pt x="94" y="222"/>
                </a:lnTo>
                <a:lnTo>
                  <a:pt x="86" y="232"/>
                </a:lnTo>
                <a:lnTo>
                  <a:pt x="80" y="244"/>
                </a:lnTo>
                <a:lnTo>
                  <a:pt x="76" y="256"/>
                </a:lnTo>
                <a:lnTo>
                  <a:pt x="74" y="270"/>
                </a:lnTo>
                <a:lnTo>
                  <a:pt x="74" y="270"/>
                </a:lnTo>
                <a:lnTo>
                  <a:pt x="76" y="284"/>
                </a:lnTo>
                <a:lnTo>
                  <a:pt x="80" y="296"/>
                </a:lnTo>
                <a:lnTo>
                  <a:pt x="86" y="308"/>
                </a:lnTo>
                <a:lnTo>
                  <a:pt x="94" y="318"/>
                </a:lnTo>
                <a:lnTo>
                  <a:pt x="104" y="326"/>
                </a:lnTo>
                <a:lnTo>
                  <a:pt x="116" y="332"/>
                </a:lnTo>
                <a:lnTo>
                  <a:pt x="128" y="336"/>
                </a:lnTo>
                <a:lnTo>
                  <a:pt x="142" y="338"/>
                </a:lnTo>
                <a:lnTo>
                  <a:pt x="142" y="338"/>
                </a:lnTo>
                <a:lnTo>
                  <a:pt x="156" y="336"/>
                </a:lnTo>
                <a:lnTo>
                  <a:pt x="168" y="332"/>
                </a:lnTo>
                <a:lnTo>
                  <a:pt x="180" y="326"/>
                </a:lnTo>
                <a:lnTo>
                  <a:pt x="190" y="318"/>
                </a:lnTo>
                <a:lnTo>
                  <a:pt x="198" y="308"/>
                </a:lnTo>
                <a:lnTo>
                  <a:pt x="204" y="296"/>
                </a:lnTo>
                <a:lnTo>
                  <a:pt x="208" y="284"/>
                </a:lnTo>
                <a:lnTo>
                  <a:pt x="210" y="270"/>
                </a:lnTo>
                <a:lnTo>
                  <a:pt x="210" y="270"/>
                </a:lnTo>
                <a:lnTo>
                  <a:pt x="208" y="256"/>
                </a:lnTo>
                <a:lnTo>
                  <a:pt x="204" y="244"/>
                </a:lnTo>
                <a:lnTo>
                  <a:pt x="198" y="232"/>
                </a:lnTo>
                <a:lnTo>
                  <a:pt x="190" y="222"/>
                </a:lnTo>
                <a:lnTo>
                  <a:pt x="180" y="214"/>
                </a:lnTo>
                <a:lnTo>
                  <a:pt x="168" y="208"/>
                </a:lnTo>
                <a:lnTo>
                  <a:pt x="156" y="204"/>
                </a:lnTo>
                <a:lnTo>
                  <a:pt x="142" y="204"/>
                </a:lnTo>
                <a:lnTo>
                  <a:pt x="142" y="204"/>
                </a:lnTo>
                <a:close/>
                <a:moveTo>
                  <a:pt x="142" y="322"/>
                </a:moveTo>
                <a:lnTo>
                  <a:pt x="142" y="322"/>
                </a:lnTo>
                <a:lnTo>
                  <a:pt x="132" y="320"/>
                </a:lnTo>
                <a:lnTo>
                  <a:pt x="122" y="318"/>
                </a:lnTo>
                <a:lnTo>
                  <a:pt x="114" y="314"/>
                </a:lnTo>
                <a:lnTo>
                  <a:pt x="106" y="306"/>
                </a:lnTo>
                <a:lnTo>
                  <a:pt x="100" y="300"/>
                </a:lnTo>
                <a:lnTo>
                  <a:pt x="94" y="290"/>
                </a:lnTo>
                <a:lnTo>
                  <a:pt x="92" y="280"/>
                </a:lnTo>
                <a:lnTo>
                  <a:pt x="90" y="270"/>
                </a:lnTo>
                <a:lnTo>
                  <a:pt x="90" y="270"/>
                </a:lnTo>
                <a:lnTo>
                  <a:pt x="92" y="268"/>
                </a:lnTo>
                <a:lnTo>
                  <a:pt x="94" y="264"/>
                </a:lnTo>
                <a:lnTo>
                  <a:pt x="96" y="264"/>
                </a:lnTo>
                <a:lnTo>
                  <a:pt x="98" y="262"/>
                </a:lnTo>
                <a:lnTo>
                  <a:pt x="98" y="262"/>
                </a:lnTo>
                <a:lnTo>
                  <a:pt x="102" y="264"/>
                </a:lnTo>
                <a:lnTo>
                  <a:pt x="104" y="264"/>
                </a:lnTo>
                <a:lnTo>
                  <a:pt x="106" y="268"/>
                </a:lnTo>
                <a:lnTo>
                  <a:pt x="106" y="270"/>
                </a:lnTo>
                <a:lnTo>
                  <a:pt x="106" y="270"/>
                </a:lnTo>
                <a:lnTo>
                  <a:pt x="108" y="278"/>
                </a:lnTo>
                <a:lnTo>
                  <a:pt x="110" y="284"/>
                </a:lnTo>
                <a:lnTo>
                  <a:pt x="112" y="290"/>
                </a:lnTo>
                <a:lnTo>
                  <a:pt x="118" y="296"/>
                </a:lnTo>
                <a:lnTo>
                  <a:pt x="122" y="300"/>
                </a:lnTo>
                <a:lnTo>
                  <a:pt x="128" y="304"/>
                </a:lnTo>
                <a:lnTo>
                  <a:pt x="134" y="306"/>
                </a:lnTo>
                <a:lnTo>
                  <a:pt x="142" y="306"/>
                </a:lnTo>
                <a:lnTo>
                  <a:pt x="142" y="306"/>
                </a:lnTo>
                <a:lnTo>
                  <a:pt x="146" y="306"/>
                </a:lnTo>
                <a:lnTo>
                  <a:pt x="148" y="308"/>
                </a:lnTo>
                <a:lnTo>
                  <a:pt x="150" y="310"/>
                </a:lnTo>
                <a:lnTo>
                  <a:pt x="150" y="314"/>
                </a:lnTo>
                <a:lnTo>
                  <a:pt x="150" y="314"/>
                </a:lnTo>
                <a:lnTo>
                  <a:pt x="150" y="318"/>
                </a:lnTo>
                <a:lnTo>
                  <a:pt x="148" y="320"/>
                </a:lnTo>
                <a:lnTo>
                  <a:pt x="146" y="322"/>
                </a:lnTo>
                <a:lnTo>
                  <a:pt x="142" y="322"/>
                </a:lnTo>
                <a:lnTo>
                  <a:pt x="142" y="322"/>
                </a:lnTo>
                <a:close/>
                <a:moveTo>
                  <a:pt x="128" y="184"/>
                </a:moveTo>
                <a:lnTo>
                  <a:pt x="206" y="0"/>
                </a:lnTo>
                <a:lnTo>
                  <a:pt x="284" y="0"/>
                </a:lnTo>
                <a:lnTo>
                  <a:pt x="198" y="204"/>
                </a:lnTo>
                <a:lnTo>
                  <a:pt x="196" y="202"/>
                </a:lnTo>
                <a:lnTo>
                  <a:pt x="196" y="202"/>
                </a:lnTo>
                <a:lnTo>
                  <a:pt x="184" y="194"/>
                </a:lnTo>
                <a:lnTo>
                  <a:pt x="170" y="188"/>
                </a:lnTo>
                <a:lnTo>
                  <a:pt x="156" y="184"/>
                </a:lnTo>
                <a:lnTo>
                  <a:pt x="142" y="184"/>
                </a:lnTo>
                <a:lnTo>
                  <a:pt x="142" y="184"/>
                </a:lnTo>
                <a:lnTo>
                  <a:pt x="128" y="184"/>
                </a:lnTo>
                <a:lnTo>
                  <a:pt x="128" y="184"/>
                </a:lnTo>
                <a:close/>
                <a:moveTo>
                  <a:pt x="110" y="142"/>
                </a:moveTo>
                <a:lnTo>
                  <a:pt x="50" y="0"/>
                </a:lnTo>
                <a:lnTo>
                  <a:pt x="78" y="0"/>
                </a:lnTo>
                <a:lnTo>
                  <a:pt x="124" y="110"/>
                </a:lnTo>
                <a:lnTo>
                  <a:pt x="110" y="142"/>
                </a:lnTo>
                <a:close/>
                <a:moveTo>
                  <a:pt x="86" y="202"/>
                </a:moveTo>
                <a:lnTo>
                  <a:pt x="0" y="0"/>
                </a:lnTo>
                <a:lnTo>
                  <a:pt x="28" y="0"/>
                </a:lnTo>
                <a:lnTo>
                  <a:pt x="100" y="168"/>
                </a:lnTo>
                <a:lnTo>
                  <a:pt x="86" y="20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16" y="1315082"/>
            <a:ext cx="2199269" cy="173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2765" y="4053015"/>
            <a:ext cx="3411235" cy="226225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29"/>
          <p:cNvSpPr txBox="1"/>
          <p:nvPr/>
        </p:nvSpPr>
        <p:spPr>
          <a:xfrm>
            <a:off x="3805177" y="1340940"/>
            <a:ext cx="2664339" cy="369291"/>
          </a:xfrm>
          <a:prstGeom prst="rect">
            <a:avLst/>
          </a:prstGeom>
          <a:solidFill>
            <a:srgbClr val="D1213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Lifestyle Change 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29"/>
          <p:cNvSpPr txBox="1"/>
          <p:nvPr/>
        </p:nvSpPr>
        <p:spPr>
          <a:xfrm>
            <a:off x="2585978" y="1839808"/>
            <a:ext cx="2438400" cy="369332"/>
          </a:xfrm>
          <a:prstGeom prst="rect">
            <a:avLst/>
          </a:prstGeom>
          <a:solidFill>
            <a:srgbClr val="D1213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MyThali</a:t>
            </a:r>
            <a:r>
              <a:rPr lang="en-US" sz="1800" dirty="0">
                <a:solidFill>
                  <a:srgbClr val="7038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Menu Audits </a:t>
            </a:r>
            <a:endParaRPr dirty="0"/>
          </a:p>
        </p:txBody>
      </p:sp>
      <p:sp>
        <p:nvSpPr>
          <p:cNvPr id="823" name="Google Shape;823;p29"/>
          <p:cNvSpPr txBox="1"/>
          <p:nvPr/>
        </p:nvSpPr>
        <p:spPr>
          <a:xfrm>
            <a:off x="5524488" y="865201"/>
            <a:ext cx="2805179" cy="369291"/>
          </a:xfrm>
          <a:prstGeom prst="rect">
            <a:avLst/>
          </a:prstGeom>
          <a:solidFill>
            <a:srgbClr val="C0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 Mental Health Criteria  </a:t>
            </a:r>
            <a:endParaRPr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B5EDF8-87C3-8043-A50A-CC1C52B2E0E5}"/>
              </a:ext>
            </a:extLst>
          </p:cNvPr>
          <p:cNvSpPr/>
          <p:nvPr/>
        </p:nvSpPr>
        <p:spPr>
          <a:xfrm>
            <a:off x="-2" y="6385095"/>
            <a:ext cx="9144001" cy="501402"/>
          </a:xfrm>
          <a:prstGeom prst="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itchFamily="2" charset="77"/>
                <a:cs typeface="Calibri"/>
                <a:sym typeface="Calibri"/>
              </a:rPr>
              <a:t>Criteria Co-Created with Industry in 2012;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Montserrat" pitchFamily="2" charset="77"/>
                <a:cs typeface="Calibri"/>
                <a:sym typeface="Calibri"/>
              </a:rPr>
              <a:t>Mental Health Criteria Added in 2020 with </a:t>
            </a:r>
            <a:r>
              <a:rPr lang="en-US" b="1" dirty="0" err="1">
                <a:solidFill>
                  <a:schemeClr val="bg1"/>
                </a:solidFill>
                <a:latin typeface="Montserrat" pitchFamily="2" charset="77"/>
                <a:cs typeface="Calibri"/>
                <a:sym typeface="Calibri"/>
              </a:rPr>
              <a:t>Librum</a:t>
            </a:r>
            <a:r>
              <a:rPr lang="en-US" b="1" dirty="0">
                <a:solidFill>
                  <a:schemeClr val="bg1"/>
                </a:solidFill>
                <a:latin typeface="Montserrat" pitchFamily="2" charset="77"/>
                <a:cs typeface="Calibri"/>
                <a:sym typeface="Calibri"/>
              </a:rPr>
              <a:t> (Harvard profs)</a:t>
            </a:r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1" name="Google Shape;177;p20" descr="ArogyaWorld_Logo_RGB.jpg">
            <a:extLst>
              <a:ext uri="{FF2B5EF4-FFF2-40B4-BE49-F238E27FC236}">
                <a16:creationId xmlns:a16="http://schemas.microsoft.com/office/drawing/2014/main" id="{08ED96D7-ED80-3A48-A49C-6C469442BE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6634" y="284998"/>
            <a:ext cx="1146066" cy="419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3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9" descr="Arogya_PPT_Arrow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963219"/>
            <a:ext cx="4400550" cy="490153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9"/>
          <p:cNvSpPr/>
          <p:nvPr/>
        </p:nvSpPr>
        <p:spPr>
          <a:xfrm>
            <a:off x="0" y="3945461"/>
            <a:ext cx="9144000" cy="15917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9"/>
          <p:cNvSpPr txBox="1"/>
          <p:nvPr/>
        </p:nvSpPr>
        <p:spPr>
          <a:xfrm>
            <a:off x="0" y="3945461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82D"/>
                </a:solidFill>
                <a:latin typeface="Arial"/>
                <a:ea typeface="Arial"/>
                <a:cs typeface="Arial"/>
                <a:sym typeface="Arial"/>
              </a:rPr>
              <a:t>Our Systems Change Journey</a:t>
            </a:r>
            <a:endParaRPr sz="3200" b="1" u="none" strike="noStrike" cap="none" dirty="0">
              <a:solidFill>
                <a:srgbClr val="70382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20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AD9A51-3F98-5F4B-851A-1867A8E8CDC8}"/>
              </a:ext>
            </a:extLst>
          </p:cNvPr>
          <p:cNvSpPr/>
          <p:nvPr/>
        </p:nvSpPr>
        <p:spPr>
          <a:xfrm>
            <a:off x="152400" y="9867900"/>
            <a:ext cx="7924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606;p50">
            <a:extLst>
              <a:ext uri="{FF2B5EF4-FFF2-40B4-BE49-F238E27FC236}">
                <a16:creationId xmlns:a16="http://schemas.microsoft.com/office/drawing/2014/main" id="{5F9F66E9-D82B-E046-A738-F3008EDF4FFA}"/>
              </a:ext>
            </a:extLst>
          </p:cNvPr>
          <p:cNvSpPr/>
          <p:nvPr/>
        </p:nvSpPr>
        <p:spPr>
          <a:xfrm rot="1106919">
            <a:off x="8063957" y="14563155"/>
            <a:ext cx="1250435" cy="119364"/>
          </a:xfrm>
          <a:prstGeom prst="rightArrow">
            <a:avLst>
              <a:gd name="adj1" fmla="val 50000"/>
              <a:gd name="adj2" fmla="val 62987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0D4D0AD-77A5-0747-9801-DC88A600D39E}"/>
              </a:ext>
            </a:extLst>
          </p:cNvPr>
          <p:cNvSpPr txBox="1"/>
          <p:nvPr/>
        </p:nvSpPr>
        <p:spPr>
          <a:xfrm>
            <a:off x="332005" y="15181714"/>
            <a:ext cx="3608396" cy="307777"/>
          </a:xfrm>
          <a:prstGeom prst="rect">
            <a:avLst/>
          </a:prstGeom>
          <a:noFill/>
          <a:ln>
            <a:solidFill>
              <a:srgbClr val="26623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Many ecosystem players.  Complex Dynamics</a:t>
            </a:r>
            <a:r>
              <a:rPr lang="en-US" sz="1400" dirty="0"/>
              <a:t>.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BEC621-D6F6-7E45-BAF6-9AD9CF8BB9CF}"/>
              </a:ext>
            </a:extLst>
          </p:cNvPr>
          <p:cNvSpPr txBox="1"/>
          <p:nvPr/>
        </p:nvSpPr>
        <p:spPr>
          <a:xfrm>
            <a:off x="5398155" y="15785265"/>
            <a:ext cx="2679045" cy="307777"/>
          </a:xfrm>
          <a:prstGeom prst="rect">
            <a:avLst/>
          </a:prstGeom>
          <a:noFill/>
          <a:ln>
            <a:solidFill>
              <a:srgbClr val="26623B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Simplified Strategic Focus Areas. </a:t>
            </a:r>
          </a:p>
        </p:txBody>
      </p:sp>
      <p:sp>
        <p:nvSpPr>
          <p:cNvPr id="51" name="Google Shape;475;p10">
            <a:extLst>
              <a:ext uri="{FF2B5EF4-FFF2-40B4-BE49-F238E27FC236}">
                <a16:creationId xmlns:a16="http://schemas.microsoft.com/office/drawing/2014/main" id="{82EEE278-59DC-034D-AA04-FFBBB0FB1E69}"/>
              </a:ext>
            </a:extLst>
          </p:cNvPr>
          <p:cNvSpPr txBox="1"/>
          <p:nvPr/>
        </p:nvSpPr>
        <p:spPr>
          <a:xfrm>
            <a:off x="-927810" y="-1792253"/>
            <a:ext cx="82144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300" dirty="0">
                <a:solidFill>
                  <a:srgbClr val="D12139"/>
                </a:solidFill>
                <a:latin typeface="Bebas" pitchFamily="2" charset="0"/>
              </a:rPr>
              <a:t>Preventive Health System In </a:t>
            </a:r>
            <a:r>
              <a:rPr lang="en-US" sz="3200" spc="300" dirty="0" err="1">
                <a:solidFill>
                  <a:srgbClr val="D12139"/>
                </a:solidFill>
                <a:latin typeface="Bebas" pitchFamily="2" charset="0"/>
              </a:rPr>
              <a:t>Indiar</a:t>
            </a:r>
            <a:endParaRPr lang="en-US" sz="3200" spc="300" dirty="0">
              <a:solidFill>
                <a:srgbClr val="D12139"/>
              </a:solidFill>
              <a:latin typeface="Bebas" pitchFamily="2" charset="0"/>
            </a:endParaRPr>
          </a:p>
        </p:txBody>
      </p:sp>
      <p:sp>
        <p:nvSpPr>
          <p:cNvPr id="276" name="Google Shape;475;p10">
            <a:extLst>
              <a:ext uri="{FF2B5EF4-FFF2-40B4-BE49-F238E27FC236}">
                <a16:creationId xmlns:a16="http://schemas.microsoft.com/office/drawing/2014/main" id="{324FE2B4-F311-A04D-9A9C-985AA5074862}"/>
              </a:ext>
            </a:extLst>
          </p:cNvPr>
          <p:cNvSpPr txBox="1"/>
          <p:nvPr/>
        </p:nvSpPr>
        <p:spPr>
          <a:xfrm>
            <a:off x="519733" y="734037"/>
            <a:ext cx="82144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E519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Preventive Health System in India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373F3B0F-3DE1-4B4E-90CF-D021510213EE}"/>
              </a:ext>
            </a:extLst>
          </p:cNvPr>
          <p:cNvSpPr txBox="1"/>
          <p:nvPr/>
        </p:nvSpPr>
        <p:spPr>
          <a:xfrm>
            <a:off x="517945" y="407320"/>
            <a:ext cx="6479655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D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SHARPENING OUR FOCUS TO MAKE CHANGE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62103B-3043-A446-9989-FE0DD491B19D}"/>
              </a:ext>
            </a:extLst>
          </p:cNvPr>
          <p:cNvGrpSpPr/>
          <p:nvPr/>
        </p:nvGrpSpPr>
        <p:grpSpPr>
          <a:xfrm>
            <a:off x="327254" y="1672134"/>
            <a:ext cx="3993838" cy="4900349"/>
            <a:chOff x="327254" y="1672134"/>
            <a:chExt cx="3993838" cy="49003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DDCA9E-6F5F-0F4A-B690-00D10CC59302}"/>
                </a:ext>
              </a:extLst>
            </p:cNvPr>
            <p:cNvGrpSpPr/>
            <p:nvPr/>
          </p:nvGrpSpPr>
          <p:grpSpPr>
            <a:xfrm>
              <a:off x="327254" y="2482851"/>
              <a:ext cx="3993838" cy="4089632"/>
              <a:chOff x="67417" y="1802113"/>
              <a:chExt cx="9087981" cy="2286163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353EE223-817F-EA4C-AF24-735C6B623F52}"/>
                  </a:ext>
                </a:extLst>
              </p:cNvPr>
              <p:cNvGrpSpPr/>
              <p:nvPr/>
            </p:nvGrpSpPr>
            <p:grpSpPr>
              <a:xfrm>
                <a:off x="312816" y="1802113"/>
                <a:ext cx="8187674" cy="2286163"/>
                <a:chOff x="-379660" y="1345455"/>
                <a:chExt cx="6571933" cy="3949665"/>
              </a:xfrm>
            </p:grpSpPr>
            <p:sp>
              <p:nvSpPr>
                <p:cNvPr id="62" name="Rounded Rectangle 61">
                  <a:extLst>
                    <a:ext uri="{FF2B5EF4-FFF2-40B4-BE49-F238E27FC236}">
                      <a16:creationId xmlns:a16="http://schemas.microsoft.com/office/drawing/2014/main" id="{B4E0F8E4-8946-AD4C-8803-0CAA773D32E7}"/>
                    </a:ext>
                  </a:extLst>
                </p:cNvPr>
                <p:cNvSpPr/>
                <p:nvPr/>
              </p:nvSpPr>
              <p:spPr>
                <a:xfrm>
                  <a:off x="3499982" y="2251720"/>
                  <a:ext cx="1629323" cy="598271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Healthcare Providers</a:t>
                  </a:r>
                </a:p>
              </p:txBody>
            </p:sp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A67442B-20E3-6947-B365-7526635A126C}"/>
                    </a:ext>
                  </a:extLst>
                </p:cNvPr>
                <p:cNvSpPr/>
                <p:nvPr/>
              </p:nvSpPr>
              <p:spPr>
                <a:xfrm>
                  <a:off x="4517435" y="3955137"/>
                  <a:ext cx="1674838" cy="598271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Insurance Players</a:t>
                  </a:r>
                </a:p>
              </p:txBody>
            </p: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56A6FC6C-B2F6-DD44-B272-A2BAB063967B}"/>
                    </a:ext>
                  </a:extLst>
                </p:cNvPr>
                <p:cNvSpPr/>
                <p:nvPr/>
              </p:nvSpPr>
              <p:spPr>
                <a:xfrm>
                  <a:off x="1481654" y="4682167"/>
                  <a:ext cx="1715462" cy="369378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Employers</a:t>
                  </a:r>
                </a:p>
              </p:txBody>
            </p:sp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4CF0A274-5968-AC4A-9DF4-869C7188577A}"/>
                    </a:ext>
                  </a:extLst>
                </p:cNvPr>
                <p:cNvSpPr/>
                <p:nvPr/>
              </p:nvSpPr>
              <p:spPr>
                <a:xfrm>
                  <a:off x="3955744" y="3241679"/>
                  <a:ext cx="1582665" cy="598273"/>
                </a:xfrm>
                <a:prstGeom prst="round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693616"/>
                      </a:solidFill>
                      <a:latin typeface="Lato" panose="020F0502020204030203" pitchFamily="34" charset="77"/>
                    </a:rPr>
                    <a:t>Consumer</a:t>
                  </a:r>
                </a:p>
              </p:txBody>
            </p:sp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8579783A-4A32-5F4E-BCFD-B3B06FD1EC67}"/>
                    </a:ext>
                  </a:extLst>
                </p:cNvPr>
                <p:cNvSpPr/>
                <p:nvPr/>
              </p:nvSpPr>
              <p:spPr>
                <a:xfrm>
                  <a:off x="281042" y="1345455"/>
                  <a:ext cx="2058343" cy="443540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Big Food Tobacco</a:t>
                  </a:r>
                </a:p>
              </p:txBody>
            </p:sp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FD82B3AB-4BBA-9B46-9AFC-BF2B4F1C1536}"/>
                    </a:ext>
                  </a:extLst>
                </p:cNvPr>
                <p:cNvSpPr/>
                <p:nvPr/>
              </p:nvSpPr>
              <p:spPr>
                <a:xfrm>
                  <a:off x="1535064" y="2958503"/>
                  <a:ext cx="1003353" cy="598273"/>
                </a:xfrm>
                <a:prstGeom prst="round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693616"/>
                      </a:solidFill>
                      <a:latin typeface="Lato" panose="020F0502020204030203" pitchFamily="34" charset="77"/>
                    </a:rPr>
                    <a:t>Govt</a:t>
                  </a:r>
                </a:p>
              </p:txBody>
            </p:sp>
            <p:sp>
              <p:nvSpPr>
                <p:cNvPr id="69" name="Rounded Rectangle 68">
                  <a:extLst>
                    <a:ext uri="{FF2B5EF4-FFF2-40B4-BE49-F238E27FC236}">
                      <a16:creationId xmlns:a16="http://schemas.microsoft.com/office/drawing/2014/main" id="{1E2920CA-CAC1-914D-9165-A5C88CC3658E}"/>
                    </a:ext>
                  </a:extLst>
                </p:cNvPr>
                <p:cNvSpPr/>
                <p:nvPr/>
              </p:nvSpPr>
              <p:spPr>
                <a:xfrm>
                  <a:off x="2483367" y="3965696"/>
                  <a:ext cx="1398085" cy="598273"/>
                </a:xfrm>
                <a:prstGeom prst="roundRect">
                  <a:avLst/>
                </a:prstGeom>
                <a:noFill/>
                <a:ln w="254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693616"/>
                      </a:solidFill>
                      <a:latin typeface="Lato" panose="020F0502020204030203" pitchFamily="34" charset="77"/>
                    </a:rPr>
                    <a:t>Civil Society</a:t>
                  </a:r>
                </a:p>
              </p:txBody>
            </p:sp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55E60893-9CAC-724E-8100-60C53E9D2D5B}"/>
                    </a:ext>
                  </a:extLst>
                </p:cNvPr>
                <p:cNvSpPr/>
                <p:nvPr/>
              </p:nvSpPr>
              <p:spPr>
                <a:xfrm>
                  <a:off x="4458034" y="4696849"/>
                  <a:ext cx="1342540" cy="598271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Media</a:t>
                  </a: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BF8FD238-B80E-B546-92A8-D67B713C5227}"/>
                    </a:ext>
                  </a:extLst>
                </p:cNvPr>
                <p:cNvSpPr/>
                <p:nvPr/>
              </p:nvSpPr>
              <p:spPr>
                <a:xfrm>
                  <a:off x="-379660" y="4080714"/>
                  <a:ext cx="1321405" cy="598272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Tech Players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803A5CF2-70D0-C840-9621-FE0DDE922AF7}"/>
                    </a:ext>
                  </a:extLst>
                </p:cNvPr>
                <p:cNvSpPr/>
                <p:nvPr/>
              </p:nvSpPr>
              <p:spPr>
                <a:xfrm>
                  <a:off x="27629" y="1951864"/>
                  <a:ext cx="1826217" cy="416578"/>
                </a:xfrm>
                <a:prstGeom prst="roundRect">
                  <a:avLst/>
                </a:prstGeom>
                <a:noFill/>
                <a:ln w="25400">
                  <a:solidFill>
                    <a:srgbClr val="F5B8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  <a:latin typeface="Lato" panose="020F0502020204030203" pitchFamily="34" charset="77"/>
                    </a:rPr>
                    <a:t>Agri &amp; Dairy Industry</a:t>
                  </a:r>
                </a:p>
              </p:txBody>
            </p:sp>
            <p:cxnSp>
              <p:nvCxnSpPr>
                <p:cNvPr id="160" name="Elbow Connector 159">
                  <a:extLst>
                    <a:ext uri="{FF2B5EF4-FFF2-40B4-BE49-F238E27FC236}">
                      <a16:creationId xmlns:a16="http://schemas.microsoft.com/office/drawing/2014/main" id="{1D322FE1-94A5-1947-BD9F-3778AAEBB168}"/>
                    </a:ext>
                  </a:extLst>
                </p:cNvPr>
                <p:cNvCxnSpPr>
                  <a:cxnSpLocks/>
                  <a:stCxn id="65" idx="3"/>
                  <a:endCxn id="63" idx="3"/>
                </p:cNvCxnSpPr>
                <p:nvPr/>
              </p:nvCxnSpPr>
              <p:spPr>
                <a:xfrm>
                  <a:off x="5538409" y="3540816"/>
                  <a:ext cx="653864" cy="713457"/>
                </a:xfrm>
                <a:prstGeom prst="bentConnector3">
                  <a:avLst>
                    <a:gd name="adj1" fmla="val 156907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Elbow Connector 162">
                  <a:extLst>
                    <a:ext uri="{FF2B5EF4-FFF2-40B4-BE49-F238E27FC236}">
                      <a16:creationId xmlns:a16="http://schemas.microsoft.com/office/drawing/2014/main" id="{77BE6CCB-7E74-9B40-B996-8BD835DD4259}"/>
                    </a:ext>
                  </a:extLst>
                </p:cNvPr>
                <p:cNvCxnSpPr>
                  <a:cxnSpLocks/>
                  <a:stCxn id="67" idx="1"/>
                  <a:endCxn id="64" idx="1"/>
                </p:cNvCxnSpPr>
                <p:nvPr/>
              </p:nvCxnSpPr>
              <p:spPr>
                <a:xfrm rot="10800000" flipV="1">
                  <a:off x="1481655" y="3257639"/>
                  <a:ext cx="53411" cy="1609216"/>
                </a:xfrm>
                <a:prstGeom prst="bentConnector3">
                  <a:avLst>
                    <a:gd name="adj1" fmla="val 881726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Elbow Connector 167">
                  <a:extLst>
                    <a:ext uri="{FF2B5EF4-FFF2-40B4-BE49-F238E27FC236}">
                      <a16:creationId xmlns:a16="http://schemas.microsoft.com/office/drawing/2014/main" id="{A6D8CE5C-A725-174F-A277-957F7CB485ED}"/>
                    </a:ext>
                  </a:extLst>
                </p:cNvPr>
                <p:cNvCxnSpPr>
                  <a:cxnSpLocks/>
                  <a:stCxn id="66" idx="3"/>
                  <a:endCxn id="67" idx="0"/>
                </p:cNvCxnSpPr>
                <p:nvPr/>
              </p:nvCxnSpPr>
              <p:spPr>
                <a:xfrm flipH="1">
                  <a:off x="2036741" y="1567225"/>
                  <a:ext cx="302644" cy="1391278"/>
                </a:xfrm>
                <a:prstGeom prst="bentConnector4">
                  <a:avLst>
                    <a:gd name="adj1" fmla="val -137960"/>
                    <a:gd name="adj2" fmla="val 57970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Elbow Connector 169">
                  <a:extLst>
                    <a:ext uri="{FF2B5EF4-FFF2-40B4-BE49-F238E27FC236}">
                      <a16:creationId xmlns:a16="http://schemas.microsoft.com/office/drawing/2014/main" id="{4D4F9BE3-F6D1-8A48-B188-43CAA2FF3EFD}"/>
                    </a:ext>
                  </a:extLst>
                </p:cNvPr>
                <p:cNvCxnSpPr>
                  <a:cxnSpLocks/>
                  <a:stCxn id="62" idx="0"/>
                  <a:endCxn id="65" idx="0"/>
                </p:cNvCxnSpPr>
                <p:nvPr/>
              </p:nvCxnSpPr>
              <p:spPr>
                <a:xfrm rot="16200000" flipH="1">
                  <a:off x="4035880" y="2530482"/>
                  <a:ext cx="989959" cy="432434"/>
                </a:xfrm>
                <a:prstGeom prst="bentConnector5">
                  <a:avLst>
                    <a:gd name="adj1" fmla="val -19875"/>
                    <a:gd name="adj2" fmla="val 274436"/>
                    <a:gd name="adj3" fmla="val 80217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Elbow Connector 171">
                  <a:extLst>
                    <a:ext uri="{FF2B5EF4-FFF2-40B4-BE49-F238E27FC236}">
                      <a16:creationId xmlns:a16="http://schemas.microsoft.com/office/drawing/2014/main" id="{549F03B7-5B4A-6E4D-B3EF-6A8FC30FE477}"/>
                    </a:ext>
                  </a:extLst>
                </p:cNvPr>
                <p:cNvCxnSpPr>
                  <a:cxnSpLocks/>
                  <a:stCxn id="66" idx="3"/>
                  <a:endCxn id="65" idx="1"/>
                </p:cNvCxnSpPr>
                <p:nvPr/>
              </p:nvCxnSpPr>
              <p:spPr>
                <a:xfrm>
                  <a:off x="2339386" y="1567225"/>
                  <a:ext cx="1616358" cy="1973591"/>
                </a:xfrm>
                <a:prstGeom prst="bentConnector3">
                  <a:avLst>
                    <a:gd name="adj1" fmla="val 62259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Elbow Connector 173">
                  <a:extLst>
                    <a:ext uri="{FF2B5EF4-FFF2-40B4-BE49-F238E27FC236}">
                      <a16:creationId xmlns:a16="http://schemas.microsoft.com/office/drawing/2014/main" id="{801F6504-1D10-A04B-A67D-165D8ADB86F5}"/>
                    </a:ext>
                  </a:extLst>
                </p:cNvPr>
                <p:cNvCxnSpPr>
                  <a:cxnSpLocks/>
                  <a:stCxn id="67" idx="1"/>
                  <a:endCxn id="72" idx="1"/>
                </p:cNvCxnSpPr>
                <p:nvPr/>
              </p:nvCxnSpPr>
              <p:spPr>
                <a:xfrm rot="10800000">
                  <a:off x="27631" y="2160154"/>
                  <a:ext cx="1507435" cy="1097486"/>
                </a:xfrm>
                <a:prstGeom prst="bentConnector3">
                  <a:avLst>
                    <a:gd name="adj1" fmla="val 127698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Elbow Connector 175">
                  <a:extLst>
                    <a:ext uri="{FF2B5EF4-FFF2-40B4-BE49-F238E27FC236}">
                      <a16:creationId xmlns:a16="http://schemas.microsoft.com/office/drawing/2014/main" id="{5F17887B-6DBC-DA41-A014-80754287A7B8}"/>
                    </a:ext>
                  </a:extLst>
                </p:cNvPr>
                <p:cNvCxnSpPr>
                  <a:cxnSpLocks/>
                  <a:stCxn id="67" idx="2"/>
                  <a:endCxn id="69" idx="1"/>
                </p:cNvCxnSpPr>
                <p:nvPr/>
              </p:nvCxnSpPr>
              <p:spPr>
                <a:xfrm rot="16200000" flipH="1">
                  <a:off x="1906025" y="3687491"/>
                  <a:ext cx="708056" cy="446625"/>
                </a:xfrm>
                <a:prstGeom prst="bentConnector2">
                  <a:avLst/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Elbow Connector 177">
                  <a:extLst>
                    <a:ext uri="{FF2B5EF4-FFF2-40B4-BE49-F238E27FC236}">
                      <a16:creationId xmlns:a16="http://schemas.microsoft.com/office/drawing/2014/main" id="{CB354541-B5E9-5648-A039-5BCE525D3902}"/>
                    </a:ext>
                  </a:extLst>
                </p:cNvPr>
                <p:cNvCxnSpPr>
                  <a:cxnSpLocks/>
                  <a:stCxn id="69" idx="0"/>
                  <a:endCxn id="62" idx="2"/>
                </p:cNvCxnSpPr>
                <p:nvPr/>
              </p:nvCxnSpPr>
              <p:spPr>
                <a:xfrm rot="5400000" flipH="1" flipV="1">
                  <a:off x="3190675" y="2841727"/>
                  <a:ext cx="1115705" cy="1132233"/>
                </a:xfrm>
                <a:prstGeom prst="bentConnector3">
                  <a:avLst>
                    <a:gd name="adj1" fmla="val 76827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Elbow Connector 179">
                  <a:extLst>
                    <a:ext uri="{FF2B5EF4-FFF2-40B4-BE49-F238E27FC236}">
                      <a16:creationId xmlns:a16="http://schemas.microsoft.com/office/drawing/2014/main" id="{9D829497-AB33-184F-8198-C8E93CAC0271}"/>
                    </a:ext>
                  </a:extLst>
                </p:cNvPr>
                <p:cNvCxnSpPr>
                  <a:cxnSpLocks/>
                  <a:stCxn id="69" idx="3"/>
                  <a:endCxn id="70" idx="1"/>
                </p:cNvCxnSpPr>
                <p:nvPr/>
              </p:nvCxnSpPr>
              <p:spPr>
                <a:xfrm>
                  <a:off x="3881452" y="4264833"/>
                  <a:ext cx="576581" cy="731152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Elbow Connector 182">
                  <a:extLst>
                    <a:ext uri="{FF2B5EF4-FFF2-40B4-BE49-F238E27FC236}">
                      <a16:creationId xmlns:a16="http://schemas.microsoft.com/office/drawing/2014/main" id="{DA1E547F-31F1-0047-A180-96B9CB622C22}"/>
                    </a:ext>
                  </a:extLst>
                </p:cNvPr>
                <p:cNvCxnSpPr>
                  <a:cxnSpLocks/>
                  <a:stCxn id="67" idx="1"/>
                  <a:endCxn id="71" idx="0"/>
                </p:cNvCxnSpPr>
                <p:nvPr/>
              </p:nvCxnSpPr>
              <p:spPr>
                <a:xfrm rot="10800000" flipV="1">
                  <a:off x="281044" y="3257640"/>
                  <a:ext cx="1254022" cy="823074"/>
                </a:xfrm>
                <a:prstGeom prst="bentConnector2">
                  <a:avLst/>
                </a:prstGeom>
                <a:ln w="12700">
                  <a:solidFill>
                    <a:srgbClr val="69361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A8AC2741-EE2E-DB49-907C-7A42C5AFA3DC}"/>
                  </a:ext>
                </a:extLst>
              </p:cNvPr>
              <p:cNvSpPr txBox="1"/>
              <p:nvPr/>
            </p:nvSpPr>
            <p:spPr>
              <a:xfrm>
                <a:off x="3174691" y="2357264"/>
                <a:ext cx="879097" cy="17828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  <a:ea typeface="Arial" charset="0"/>
                    <a:cs typeface="Arial" charset="0"/>
                  </a:rPr>
                  <a:t>Strong Lobby</a:t>
                </a:r>
                <a:endParaRPr lang="en-US" sz="800" dirty="0">
                  <a:solidFill>
                    <a:srgbClr val="693616"/>
                  </a:solidFill>
                  <a:latin typeface="Lato" panose="020F0502020204030203" pitchFamily="34" charset="77"/>
                </a:endParaRPr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28FBF68-BB0E-AE49-96F8-FEBEB86D89C7}"/>
                  </a:ext>
                </a:extLst>
              </p:cNvPr>
              <p:cNvSpPr txBox="1"/>
              <p:nvPr/>
            </p:nvSpPr>
            <p:spPr>
              <a:xfrm>
                <a:off x="7857218" y="3114092"/>
                <a:ext cx="1298180" cy="137641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  <a:ea typeface="Arial" charset="0"/>
                    <a:cs typeface="Arial" charset="0"/>
                  </a:rPr>
                  <a:t>More Awareness</a:t>
                </a:r>
                <a:endParaRPr lang="en-US" sz="800" dirty="0">
                  <a:solidFill>
                    <a:srgbClr val="693616"/>
                  </a:solidFill>
                  <a:latin typeface="Lato" panose="020F0502020204030203" pitchFamily="34" charset="77"/>
                </a:endParaRP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E33914E5-5FE1-3741-BE54-BDD1FF9505BD}"/>
                  </a:ext>
                </a:extLst>
              </p:cNvPr>
              <p:cNvSpPr txBox="1"/>
              <p:nvPr/>
            </p:nvSpPr>
            <p:spPr>
              <a:xfrm>
                <a:off x="4321220" y="2069181"/>
                <a:ext cx="1425569" cy="137641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  <a:ea typeface="Arial" charset="0"/>
                    <a:cs typeface="Arial" charset="0"/>
                  </a:rPr>
                  <a:t>Focus on Sick Care</a:t>
                </a:r>
                <a:endParaRPr lang="en-US" sz="800" dirty="0">
                  <a:solidFill>
                    <a:srgbClr val="693616"/>
                  </a:solidFill>
                  <a:latin typeface="Lato" panose="020F0502020204030203" pitchFamily="34" charset="77"/>
                </a:endParaRPr>
              </a:p>
            </p:txBody>
          </p: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D819FEDA-518F-D64F-A300-77F470131C66}"/>
                  </a:ext>
                </a:extLst>
              </p:cNvPr>
              <p:cNvSpPr txBox="1"/>
              <p:nvPr/>
            </p:nvSpPr>
            <p:spPr>
              <a:xfrm>
                <a:off x="493397" y="3039953"/>
                <a:ext cx="1316785" cy="226591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</a:rPr>
                  <a:t>Not leveraged enough</a:t>
                </a:r>
              </a:p>
            </p:txBody>
          </p:sp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F6BE444F-60CA-6A48-80AD-0A3D28EDC596}"/>
                  </a:ext>
                </a:extLst>
              </p:cNvPr>
              <p:cNvSpPr txBox="1"/>
              <p:nvPr/>
            </p:nvSpPr>
            <p:spPr>
              <a:xfrm>
                <a:off x="67417" y="2588233"/>
                <a:ext cx="1520576" cy="10946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</a:rPr>
                  <a:t>Restrictions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EB84F9BE-E71F-3143-A69F-773F41DB3779}"/>
                  </a:ext>
                </a:extLst>
              </p:cNvPr>
              <p:cNvSpPr txBox="1"/>
              <p:nvPr/>
            </p:nvSpPr>
            <p:spPr>
              <a:xfrm>
                <a:off x="1712883" y="3133360"/>
                <a:ext cx="887806" cy="15888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</a:rPr>
                  <a:t>Labor laws</a:t>
                </a:r>
              </a:p>
            </p:txBody>
          </p:sp>
          <p:cxnSp>
            <p:nvCxnSpPr>
              <p:cNvPr id="388" name="Elbow Connector 387">
                <a:extLst>
                  <a:ext uri="{FF2B5EF4-FFF2-40B4-BE49-F238E27FC236}">
                    <a16:creationId xmlns:a16="http://schemas.microsoft.com/office/drawing/2014/main" id="{879717AD-9141-8A40-AA30-A8496D83A4D2}"/>
                  </a:ext>
                </a:extLst>
              </p:cNvPr>
              <p:cNvCxnSpPr>
                <a:cxnSpLocks/>
                <a:stCxn id="62" idx="1"/>
                <a:endCxn id="67" idx="3"/>
              </p:cNvCxnSpPr>
              <p:nvPr/>
            </p:nvCxnSpPr>
            <p:spPr>
              <a:xfrm rot="10800000" flipV="1">
                <a:off x="3948318" y="2499828"/>
                <a:ext cx="1197969" cy="409104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69361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B78DD754-C3F9-7343-888E-0D3E7A0D8C3D}"/>
                  </a:ext>
                </a:extLst>
              </p:cNvPr>
              <p:cNvSpPr txBox="1"/>
              <p:nvPr/>
            </p:nvSpPr>
            <p:spPr>
              <a:xfrm rot="16200000">
                <a:off x="4268139" y="2287289"/>
                <a:ext cx="310240" cy="72571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r"/>
                <a:r>
                  <a:rPr lang="en-US" sz="800" dirty="0" err="1">
                    <a:solidFill>
                      <a:srgbClr val="693616"/>
                    </a:solidFill>
                    <a:latin typeface="Lato" panose="020F0502020204030203" pitchFamily="34" charset="77"/>
                    <a:ea typeface="Arial" charset="0"/>
                    <a:cs typeface="Arial" charset="0"/>
                  </a:rPr>
                  <a:t>Ayushman</a:t>
                </a:r>
                <a:r>
                  <a:rPr lang="en-US" sz="800" dirty="0">
                    <a:solidFill>
                      <a:srgbClr val="693616"/>
                    </a:solidFill>
                    <a:latin typeface="Lato" panose="020F0502020204030203" pitchFamily="34" charset="77"/>
                    <a:ea typeface="Arial" charset="0"/>
                    <a:cs typeface="Arial" charset="0"/>
                  </a:rPr>
                  <a:t> Bharat</a:t>
                </a:r>
                <a:endParaRPr lang="en-US" sz="800" dirty="0">
                  <a:solidFill>
                    <a:srgbClr val="693616"/>
                  </a:solidFill>
                  <a:latin typeface="Lato" panose="020F0502020204030203" pitchFamily="34" charset="77"/>
                </a:endParaRP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03D0B0F-6D95-B24C-8EA2-0D05935F527A}"/>
                </a:ext>
              </a:extLst>
            </p:cNvPr>
            <p:cNvSpPr txBox="1"/>
            <p:nvPr/>
          </p:nvSpPr>
          <p:spPr>
            <a:xfrm>
              <a:off x="514456" y="1966465"/>
              <a:ext cx="36545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Many ecosystem players. Complex Dynamics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6BF243-AF33-4F4C-B9A0-454F7F905262}"/>
                </a:ext>
              </a:extLst>
            </p:cNvPr>
            <p:cNvSpPr/>
            <p:nvPr/>
          </p:nvSpPr>
          <p:spPr>
            <a:xfrm>
              <a:off x="1868806" y="1672134"/>
              <a:ext cx="8992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Current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6BF677-6B57-074E-AF40-877D12F47004}"/>
              </a:ext>
            </a:extLst>
          </p:cNvPr>
          <p:cNvGrpSpPr/>
          <p:nvPr/>
        </p:nvGrpSpPr>
        <p:grpSpPr>
          <a:xfrm>
            <a:off x="4974957" y="1683483"/>
            <a:ext cx="3654587" cy="3588115"/>
            <a:chOff x="4974957" y="1683483"/>
            <a:chExt cx="3654587" cy="35881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0D1B63-6D74-D74C-89A9-CB37DA701A0D}"/>
                </a:ext>
              </a:extLst>
            </p:cNvPr>
            <p:cNvGrpSpPr/>
            <p:nvPr/>
          </p:nvGrpSpPr>
          <p:grpSpPr>
            <a:xfrm>
              <a:off x="4974957" y="1683483"/>
              <a:ext cx="3654587" cy="3588115"/>
              <a:chOff x="4974957" y="1683483"/>
              <a:chExt cx="3654587" cy="3588115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F9607B9-6BD7-8141-AE97-586A8FBD4444}"/>
                  </a:ext>
                </a:extLst>
              </p:cNvPr>
              <p:cNvSpPr txBox="1"/>
              <p:nvPr/>
            </p:nvSpPr>
            <p:spPr>
              <a:xfrm>
                <a:off x="4974957" y="1987574"/>
                <a:ext cx="365458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Simplified Strategic Focus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053EAF6-F884-1947-A615-82C8A69105E6}"/>
                  </a:ext>
                </a:extLst>
              </p:cNvPr>
              <p:cNvSpPr/>
              <p:nvPr/>
            </p:nvSpPr>
            <p:spPr>
              <a:xfrm>
                <a:off x="6388630" y="1683483"/>
                <a:ext cx="812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Future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4903B2E-5E42-7841-A241-7339596A76BB}"/>
                  </a:ext>
                </a:extLst>
              </p:cNvPr>
              <p:cNvGrpSpPr/>
              <p:nvPr/>
            </p:nvGrpSpPr>
            <p:grpSpPr>
              <a:xfrm>
                <a:off x="5242928" y="2512194"/>
                <a:ext cx="3258048" cy="2759404"/>
                <a:chOff x="5242928" y="2533578"/>
                <a:chExt cx="3258048" cy="2759404"/>
              </a:xfrm>
            </p:grpSpPr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53F249E5-1824-694C-9E8A-F5F09B2E588C}"/>
                    </a:ext>
                  </a:extLst>
                </p:cNvPr>
                <p:cNvSpPr/>
                <p:nvPr/>
              </p:nvSpPr>
              <p:spPr>
                <a:xfrm>
                  <a:off x="7658658" y="4518275"/>
                  <a:ext cx="842318" cy="565222"/>
                </a:xfrm>
                <a:prstGeom prst="roundRect">
                  <a:avLst/>
                </a:prstGeom>
                <a:solidFill>
                  <a:srgbClr val="D121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latin typeface="Lato" panose="020F0502020204030203" pitchFamily="34" charset="77"/>
                    </a:rPr>
                    <a:t>Gov’t</a:t>
                  </a:r>
                </a:p>
              </p:txBody>
            </p:sp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56ED7F38-BC6A-1D40-8356-707CDED8F02A}"/>
                    </a:ext>
                  </a:extLst>
                </p:cNvPr>
                <p:cNvSpPr/>
                <p:nvPr/>
              </p:nvSpPr>
              <p:spPr>
                <a:xfrm>
                  <a:off x="6453843" y="2533578"/>
                  <a:ext cx="842318" cy="565222"/>
                </a:xfrm>
                <a:prstGeom prst="roundRect">
                  <a:avLst/>
                </a:prstGeom>
                <a:solidFill>
                  <a:srgbClr val="D12139"/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  <a:latin typeface="Lato" panose="020F0502020204030203" pitchFamily="34" charset="77"/>
                    </a:rPr>
                    <a:t>Civil Society</a:t>
                  </a:r>
                </a:p>
              </p:txBody>
            </p:sp>
            <p:sp>
              <p:nvSpPr>
                <p:cNvPr id="98" name="Rounded Rectangle 97">
                  <a:extLst>
                    <a:ext uri="{FF2B5EF4-FFF2-40B4-BE49-F238E27FC236}">
                      <a16:creationId xmlns:a16="http://schemas.microsoft.com/office/drawing/2014/main" id="{601DCF6A-D8C0-C242-B384-8242FE397622}"/>
                    </a:ext>
                  </a:extLst>
                </p:cNvPr>
                <p:cNvSpPr/>
                <p:nvPr/>
              </p:nvSpPr>
              <p:spPr>
                <a:xfrm>
                  <a:off x="5242928" y="4523631"/>
                  <a:ext cx="1029475" cy="565222"/>
                </a:xfrm>
                <a:prstGeom prst="roundRect">
                  <a:avLst/>
                </a:prstGeom>
                <a:solidFill>
                  <a:srgbClr val="D121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latin typeface="Lato" panose="020F0502020204030203" pitchFamily="34" charset="77"/>
                    </a:rPr>
                    <a:t>Consumer</a:t>
                  </a:r>
                </a:p>
              </p:txBody>
            </p:sp>
            <p:sp>
              <p:nvSpPr>
                <p:cNvPr id="344" name="TextBox 343">
                  <a:extLst>
                    <a:ext uri="{FF2B5EF4-FFF2-40B4-BE49-F238E27FC236}">
                      <a16:creationId xmlns:a16="http://schemas.microsoft.com/office/drawing/2014/main" id="{9C2ED7AD-449A-074B-9E8C-69D9643D6B1D}"/>
                    </a:ext>
                  </a:extLst>
                </p:cNvPr>
                <p:cNvSpPr txBox="1"/>
                <p:nvPr/>
              </p:nvSpPr>
              <p:spPr>
                <a:xfrm>
                  <a:off x="6427114" y="4976581"/>
                  <a:ext cx="1086984" cy="24622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000" dirty="0">
                    <a:solidFill>
                      <a:srgbClr val="693616"/>
                    </a:solidFill>
                    <a:latin typeface="Lato" panose="020F0502020204030203" pitchFamily="34" charset="77"/>
                  </a:endParaRPr>
                </a:p>
              </p:txBody>
            </p:sp>
            <p:sp>
              <p:nvSpPr>
                <p:cNvPr id="343" name="TextBox 342">
                  <a:extLst>
                    <a:ext uri="{FF2B5EF4-FFF2-40B4-BE49-F238E27FC236}">
                      <a16:creationId xmlns:a16="http://schemas.microsoft.com/office/drawing/2014/main" id="{85E33538-8153-A844-B847-E452FB174024}"/>
                    </a:ext>
                  </a:extLst>
                </p:cNvPr>
                <p:cNvSpPr txBox="1"/>
                <p:nvPr/>
              </p:nvSpPr>
              <p:spPr>
                <a:xfrm>
                  <a:off x="6272403" y="4892872"/>
                  <a:ext cx="1345286" cy="4001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693616"/>
                      </a:solidFill>
                      <a:latin typeface="Lato" panose="020F0502020204030203" pitchFamily="34" charset="77"/>
                      <a:ea typeface="Arial" charset="0"/>
                      <a:cs typeface="Arial" charset="0"/>
                    </a:rPr>
                    <a:t> consumer-friendly regulations  </a:t>
                  </a:r>
                </a:p>
              </p:txBody>
            </p:sp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7BF2A89C-E57B-0B48-9282-2CD9097EAFF2}"/>
                    </a:ext>
                  </a:extLst>
                </p:cNvPr>
                <p:cNvSpPr txBox="1"/>
                <p:nvPr/>
              </p:nvSpPr>
              <p:spPr>
                <a:xfrm rot="3623589">
                  <a:off x="7075019" y="3504226"/>
                  <a:ext cx="1640280" cy="40011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693616"/>
                      </a:solidFill>
                      <a:latin typeface="Lato" panose="020F0502020204030203" pitchFamily="34" charset="77"/>
                      <a:ea typeface="Arial" charset="0"/>
                      <a:cs typeface="Arial" charset="0"/>
                    </a:rPr>
                    <a:t>Civil Society Influences Govt to support  NCD prevention</a:t>
                  </a:r>
                  <a:endParaRPr lang="en-US" sz="1000" dirty="0">
                    <a:solidFill>
                      <a:srgbClr val="693616"/>
                    </a:solidFill>
                    <a:latin typeface="Lato" panose="020F0502020204030203" pitchFamily="34" charset="77"/>
                  </a:endParaRPr>
                </a:p>
              </p:txBody>
            </p:sp>
            <p:sp>
              <p:nvSpPr>
                <p:cNvPr id="28" name="Left-right Arrow 27">
                  <a:extLst>
                    <a:ext uri="{FF2B5EF4-FFF2-40B4-BE49-F238E27FC236}">
                      <a16:creationId xmlns:a16="http://schemas.microsoft.com/office/drawing/2014/main" id="{EDDE33F6-6F5E-514F-9925-C9217780B6AE}"/>
                    </a:ext>
                  </a:extLst>
                </p:cNvPr>
                <p:cNvSpPr/>
                <p:nvPr/>
              </p:nvSpPr>
              <p:spPr>
                <a:xfrm rot="18000000">
                  <a:off x="5359302" y="3709083"/>
                  <a:ext cx="1504705" cy="197409"/>
                </a:xfrm>
                <a:prstGeom prst="leftRightArrow">
                  <a:avLst/>
                </a:prstGeom>
                <a:solidFill>
                  <a:srgbClr val="6936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Left-right Arrow 77">
                  <a:extLst>
                    <a:ext uri="{FF2B5EF4-FFF2-40B4-BE49-F238E27FC236}">
                      <a16:creationId xmlns:a16="http://schemas.microsoft.com/office/drawing/2014/main" id="{66394B0A-4C4C-0348-8F74-3A0E810EBEE7}"/>
                    </a:ext>
                  </a:extLst>
                </p:cNvPr>
                <p:cNvSpPr/>
                <p:nvPr/>
              </p:nvSpPr>
              <p:spPr>
                <a:xfrm rot="3600000">
                  <a:off x="6910017" y="3701939"/>
                  <a:ext cx="1504705" cy="197409"/>
                </a:xfrm>
                <a:prstGeom prst="leftRightArrow">
                  <a:avLst/>
                </a:prstGeom>
                <a:solidFill>
                  <a:srgbClr val="6936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Left-right Arrow 78">
                  <a:extLst>
                    <a:ext uri="{FF2B5EF4-FFF2-40B4-BE49-F238E27FC236}">
                      <a16:creationId xmlns:a16="http://schemas.microsoft.com/office/drawing/2014/main" id="{C9B31393-CD7E-264D-A0A5-ED68FDFD4AE7}"/>
                    </a:ext>
                  </a:extLst>
                </p:cNvPr>
                <p:cNvSpPr/>
                <p:nvPr/>
              </p:nvSpPr>
              <p:spPr>
                <a:xfrm>
                  <a:off x="6311633" y="4714598"/>
                  <a:ext cx="1327148" cy="197409"/>
                </a:xfrm>
                <a:prstGeom prst="leftRightArrow">
                  <a:avLst/>
                </a:prstGeom>
                <a:solidFill>
                  <a:srgbClr val="6936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61AC07-3072-4748-9A13-7B88E1E7C232}"/>
                </a:ext>
              </a:extLst>
            </p:cNvPr>
            <p:cNvSpPr txBox="1"/>
            <p:nvPr/>
          </p:nvSpPr>
          <p:spPr>
            <a:xfrm rot="18024290">
              <a:off x="5097447" y="3435347"/>
              <a:ext cx="1573519" cy="40011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693616"/>
                  </a:solidFill>
                  <a:latin typeface="Lato" panose="020F0502020204030203" pitchFamily="34" charset="77"/>
                  <a:ea typeface="Arial" charset="0"/>
                  <a:cs typeface="Arial" charset="0"/>
                </a:rPr>
                <a:t>Consumer Movement on Healthy Living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407BE86-9340-404A-9808-04E3029EBC9B}"/>
              </a:ext>
            </a:extLst>
          </p:cNvPr>
          <p:cNvCxnSpPr>
            <a:cxnSpLocks/>
          </p:cNvCxnSpPr>
          <p:nvPr/>
        </p:nvCxnSpPr>
        <p:spPr>
          <a:xfrm>
            <a:off x="4321092" y="3730967"/>
            <a:ext cx="732084" cy="0"/>
          </a:xfrm>
          <a:prstGeom prst="straightConnector1">
            <a:avLst/>
          </a:prstGeom>
          <a:ln w="57150">
            <a:solidFill>
              <a:srgbClr val="D12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oogle Shape;177;p20" descr="ArogyaWorld_Logo_RGB.jpg">
            <a:extLst>
              <a:ext uri="{FF2B5EF4-FFF2-40B4-BE49-F238E27FC236}">
                <a16:creationId xmlns:a16="http://schemas.microsoft.com/office/drawing/2014/main" id="{88702E40-9C25-9C48-A18E-8D2D5B8666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/>
      <p:bldP spid="2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8314B1-74D0-F848-8EBA-F98E0D775A17}"/>
              </a:ext>
            </a:extLst>
          </p:cNvPr>
          <p:cNvSpPr/>
          <p:nvPr/>
        </p:nvSpPr>
        <p:spPr>
          <a:xfrm>
            <a:off x="0" y="0"/>
            <a:ext cx="5560142" cy="4380271"/>
          </a:xfrm>
          <a:prstGeom prst="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2139"/>
              </a:solidFill>
            </a:endParaRPr>
          </a:p>
        </p:txBody>
      </p:sp>
      <p:sp>
        <p:nvSpPr>
          <p:cNvPr id="3" name="Google Shape;475;p10">
            <a:extLst>
              <a:ext uri="{FF2B5EF4-FFF2-40B4-BE49-F238E27FC236}">
                <a16:creationId xmlns:a16="http://schemas.microsoft.com/office/drawing/2014/main" id="{FFFF0B6C-C68A-B543-B4A2-661EE4490B96}"/>
              </a:ext>
            </a:extLst>
          </p:cNvPr>
          <p:cNvSpPr txBox="1"/>
          <p:nvPr/>
        </p:nvSpPr>
        <p:spPr>
          <a:xfrm>
            <a:off x="761989" y="958591"/>
            <a:ext cx="36155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Change 1</a:t>
            </a:r>
          </a:p>
        </p:txBody>
      </p:sp>
      <p:sp>
        <p:nvSpPr>
          <p:cNvPr id="4" name="Google Shape;262;p31">
            <a:extLst>
              <a:ext uri="{FF2B5EF4-FFF2-40B4-BE49-F238E27FC236}">
                <a16:creationId xmlns:a16="http://schemas.microsoft.com/office/drawing/2014/main" id="{07FCCD99-72C7-2D4D-B226-49641C213064}"/>
              </a:ext>
            </a:extLst>
          </p:cNvPr>
          <p:cNvSpPr txBox="1"/>
          <p:nvPr/>
        </p:nvSpPr>
        <p:spPr>
          <a:xfrm>
            <a:off x="761990" y="1579294"/>
            <a:ext cx="3615510" cy="1338718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0" tIns="72000" rIns="0" bIns="72000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95250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We are working hard to influence the government (central, state and city) to increase its emphasis on </a:t>
            </a:r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NCD prevention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 all its programs. </a:t>
            </a:r>
            <a:endParaRPr lang="en-US" sz="2400" b="1" dirty="0">
              <a:solidFill>
                <a:srgbClr val="F5B8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DD3D4D-20DE-D94F-9497-6855EABEFB73}"/>
              </a:ext>
            </a:extLst>
          </p:cNvPr>
          <p:cNvGrpSpPr/>
          <p:nvPr/>
        </p:nvGrpSpPr>
        <p:grpSpPr>
          <a:xfrm>
            <a:off x="302834" y="4818267"/>
            <a:ext cx="4071053" cy="1713158"/>
            <a:chOff x="302834" y="4818267"/>
            <a:chExt cx="4071053" cy="1713158"/>
          </a:xfrm>
        </p:grpSpPr>
        <p:pic>
          <p:nvPicPr>
            <p:cNvPr id="1026" name="Picture 2" descr="Patients Not Getting Benefits Of Ayushman Bharat Yojna Shimla Himachal  Pradesh - गोल्डन कार्ड बने, पर नहीं मिल रहा आयुष्मान योजना का लाभ - Amar  Ujala Hindi News Live">
              <a:extLst>
                <a:ext uri="{FF2B5EF4-FFF2-40B4-BE49-F238E27FC236}">
                  <a16:creationId xmlns:a16="http://schemas.microsoft.com/office/drawing/2014/main" id="{9202FEF6-5E2E-D444-8FE3-28DB6335D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34" y="4832582"/>
              <a:ext cx="1295447" cy="87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30CA900-A2E8-2A49-B19B-4B5A944DA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736" y="4818267"/>
              <a:ext cx="1046577" cy="79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OVID-19: Fit India Movement, CBSE to organise online fitness sessions for  students amid lockdown | More sports News - Times of India">
              <a:extLst>
                <a:ext uri="{FF2B5EF4-FFF2-40B4-BE49-F238E27FC236}">
                  <a16:creationId xmlns:a16="http://schemas.microsoft.com/office/drawing/2014/main" id="{14EA0C64-CDDA-A945-85A5-7201BA39D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947" y="4843911"/>
              <a:ext cx="1063940" cy="79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SSAI">
              <a:extLst>
                <a:ext uri="{FF2B5EF4-FFF2-40B4-BE49-F238E27FC236}">
                  <a16:creationId xmlns:a16="http://schemas.microsoft.com/office/drawing/2014/main" id="{7384CB28-C890-C141-827A-D468C0179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040" y="5946689"/>
              <a:ext cx="1593980" cy="584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0933700-F1C6-9B47-9AB9-25363CC537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42" r="40124"/>
          <a:stretch/>
        </p:blipFill>
        <p:spPr>
          <a:xfrm>
            <a:off x="4881715" y="0"/>
            <a:ext cx="426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E78CA0-4A34-6444-A79C-E78094557D75}"/>
              </a:ext>
            </a:extLst>
          </p:cNvPr>
          <p:cNvSpPr/>
          <p:nvPr/>
        </p:nvSpPr>
        <p:spPr>
          <a:xfrm>
            <a:off x="0" y="13100"/>
            <a:ext cx="6179574" cy="6858000"/>
          </a:xfrm>
          <a:prstGeom prst="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12139"/>
              </a:solidFill>
            </a:endParaRPr>
          </a:p>
        </p:txBody>
      </p:sp>
      <p:sp>
        <p:nvSpPr>
          <p:cNvPr id="3" name="Google Shape;475;p10">
            <a:extLst>
              <a:ext uri="{FF2B5EF4-FFF2-40B4-BE49-F238E27FC236}">
                <a16:creationId xmlns:a16="http://schemas.microsoft.com/office/drawing/2014/main" id="{FFFF0B6C-C68A-B543-B4A2-661EE4490B96}"/>
              </a:ext>
            </a:extLst>
          </p:cNvPr>
          <p:cNvSpPr txBox="1"/>
          <p:nvPr/>
        </p:nvSpPr>
        <p:spPr>
          <a:xfrm>
            <a:off x="257671" y="426499"/>
            <a:ext cx="3940754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Change 2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Building  a Healthy Lifestyle Movement ……</a:t>
            </a:r>
          </a:p>
        </p:txBody>
      </p:sp>
      <p:sp>
        <p:nvSpPr>
          <p:cNvPr id="4" name="Google Shape;262;p31">
            <a:extLst>
              <a:ext uri="{FF2B5EF4-FFF2-40B4-BE49-F238E27FC236}">
                <a16:creationId xmlns:a16="http://schemas.microsoft.com/office/drawing/2014/main" id="{07FCCD99-72C7-2D4D-B226-49641C213064}"/>
              </a:ext>
            </a:extLst>
          </p:cNvPr>
          <p:cNvSpPr txBox="1"/>
          <p:nvPr/>
        </p:nvSpPr>
        <p:spPr>
          <a:xfrm>
            <a:off x="257671" y="2981004"/>
            <a:ext cx="4007643" cy="2072900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0" tIns="72000" rIns="0" bIns="72000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95250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By getting Consumers to take  responsibility for their own health and Society to change its mindset and reject unhealthy options and demand healthy lifestyles.</a:t>
            </a:r>
          </a:p>
          <a:p>
            <a:pPr marL="95250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95250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We will leverage influencers, social media and technology to scale</a:t>
            </a:r>
          </a:p>
          <a:p>
            <a:pPr marL="95250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95250"/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" name="Picture 6" descr="A person sitting in a bowl&#10;&#10;Description automatically generated">
            <a:extLst>
              <a:ext uri="{FF2B5EF4-FFF2-40B4-BE49-F238E27FC236}">
                <a16:creationId xmlns:a16="http://schemas.microsoft.com/office/drawing/2014/main" id="{D5120EC3-C85B-C64E-BE24-F1A4BF493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0" r="3778"/>
          <a:stretch/>
        </p:blipFill>
        <p:spPr>
          <a:xfrm>
            <a:off x="4337806" y="-1"/>
            <a:ext cx="4850702" cy="68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A114332-FFF5-9C4F-BECD-4A74B3F5EC05}"/>
              </a:ext>
            </a:extLst>
          </p:cNvPr>
          <p:cNvGrpSpPr/>
          <p:nvPr/>
        </p:nvGrpSpPr>
        <p:grpSpPr>
          <a:xfrm>
            <a:off x="3876988" y="6217274"/>
            <a:ext cx="4963243" cy="400110"/>
            <a:chOff x="744257" y="6072529"/>
            <a:chExt cx="4963243" cy="40011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76F948-FDD1-014C-A2A4-B03C6C0E49C7}"/>
                </a:ext>
              </a:extLst>
            </p:cNvPr>
            <p:cNvSpPr/>
            <p:nvPr/>
          </p:nvSpPr>
          <p:spPr>
            <a:xfrm>
              <a:off x="744257" y="6159640"/>
              <a:ext cx="200967" cy="200967"/>
            </a:xfrm>
            <a:prstGeom prst="rect">
              <a:avLst/>
            </a:prstGeom>
            <a:solidFill>
              <a:srgbClr val="B9A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A70C32-FCE2-444F-B5F3-69DC4303A246}"/>
                </a:ext>
              </a:extLst>
            </p:cNvPr>
            <p:cNvSpPr/>
            <p:nvPr/>
          </p:nvSpPr>
          <p:spPr>
            <a:xfrm>
              <a:off x="946195" y="6072529"/>
              <a:ext cx="1378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Work started, Already Progressing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AC0EDF-4E11-714D-88B6-363F27BBBE24}"/>
                </a:ext>
              </a:extLst>
            </p:cNvPr>
            <p:cNvSpPr/>
            <p:nvPr/>
          </p:nvSpPr>
          <p:spPr>
            <a:xfrm>
              <a:off x="2525570" y="6159640"/>
              <a:ext cx="200967" cy="200967"/>
            </a:xfrm>
            <a:prstGeom prst="rect">
              <a:avLst/>
            </a:prstGeom>
            <a:solidFill>
              <a:srgbClr val="D121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7EA59D-CC42-AD43-AEC0-23D79B6302DB}"/>
                </a:ext>
              </a:extLst>
            </p:cNvPr>
            <p:cNvSpPr/>
            <p:nvPr/>
          </p:nvSpPr>
          <p:spPr>
            <a:xfrm>
              <a:off x="2727508" y="6136029"/>
              <a:ext cx="11368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 work done yet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6F768D-D911-CF4A-8170-408F65FEE803}"/>
                </a:ext>
              </a:extLst>
            </p:cNvPr>
            <p:cNvSpPr/>
            <p:nvPr/>
          </p:nvSpPr>
          <p:spPr>
            <a:xfrm>
              <a:off x="4127458" y="6159640"/>
              <a:ext cx="200967" cy="200967"/>
            </a:xfrm>
            <a:prstGeom prst="rect">
              <a:avLst/>
            </a:prstGeom>
            <a:solidFill>
              <a:srgbClr val="F5B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BC6BAA-49CE-BF4B-80EF-D6B58EF96932}"/>
                </a:ext>
              </a:extLst>
            </p:cNvPr>
            <p:cNvSpPr/>
            <p:nvPr/>
          </p:nvSpPr>
          <p:spPr>
            <a:xfrm>
              <a:off x="4329395" y="6072529"/>
              <a:ext cx="1378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Work not started, but path forward known</a:t>
              </a:r>
            </a:p>
          </p:txBody>
        </p:sp>
      </p:grpSp>
      <p:sp>
        <p:nvSpPr>
          <p:cNvPr id="28" name="Google Shape;475;p10">
            <a:extLst>
              <a:ext uri="{FF2B5EF4-FFF2-40B4-BE49-F238E27FC236}">
                <a16:creationId xmlns:a16="http://schemas.microsoft.com/office/drawing/2014/main" id="{52A04C93-D882-C243-8549-34C7BB0AE150}"/>
              </a:ext>
            </a:extLst>
          </p:cNvPr>
          <p:cNvSpPr txBox="1"/>
          <p:nvPr/>
        </p:nvSpPr>
        <p:spPr>
          <a:xfrm>
            <a:off x="519733" y="384990"/>
            <a:ext cx="821441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Overview of Our Govt 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F2FF9C-89D4-7440-B58D-05F708705D8D}"/>
              </a:ext>
            </a:extLst>
          </p:cNvPr>
          <p:cNvGrpSpPr/>
          <p:nvPr/>
        </p:nvGrpSpPr>
        <p:grpSpPr>
          <a:xfrm>
            <a:off x="523092" y="1134629"/>
            <a:ext cx="2917626" cy="4589566"/>
            <a:chOff x="523092" y="1134629"/>
            <a:chExt cx="2917626" cy="45895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8B052C-1B7C-2D43-B832-56BC4B5C6D7A}"/>
                </a:ext>
              </a:extLst>
            </p:cNvPr>
            <p:cNvSpPr/>
            <p:nvPr/>
          </p:nvSpPr>
          <p:spPr>
            <a:xfrm>
              <a:off x="523092" y="1981209"/>
              <a:ext cx="29176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Central Government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DC3D61-D09D-9F45-BC23-3ADBBA79AFB3}"/>
                </a:ext>
              </a:extLst>
            </p:cNvPr>
            <p:cNvGrpSpPr/>
            <p:nvPr/>
          </p:nvGrpSpPr>
          <p:grpSpPr>
            <a:xfrm>
              <a:off x="611210" y="1134629"/>
              <a:ext cx="2673659" cy="4589566"/>
              <a:chOff x="611210" y="1134629"/>
              <a:chExt cx="2673659" cy="458956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8E3AB6-1271-9946-9803-C6E5B3E610BB}"/>
                  </a:ext>
                </a:extLst>
              </p:cNvPr>
              <p:cNvSpPr/>
              <p:nvPr/>
            </p:nvSpPr>
            <p:spPr>
              <a:xfrm>
                <a:off x="626679" y="2482825"/>
                <a:ext cx="2653234" cy="461665"/>
              </a:xfrm>
              <a:prstGeom prst="rect">
                <a:avLst/>
              </a:prstGeom>
              <a:ln w="31750">
                <a:solidFill>
                  <a:srgbClr val="B9AD1C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de-DE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NCD </a:t>
                </a:r>
                <a:r>
                  <a:rPr lang="de-DE" sz="1200" dirty="0" err="1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Prevention</a:t>
                </a:r>
                <a:r>
                  <a:rPr lang="de-DE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 </a:t>
                </a:r>
                <a:r>
                  <a:rPr lang="de-DE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ROI White </a:t>
                </a:r>
                <a:r>
                  <a:rPr lang="de-DE" sz="1200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paper</a:t>
                </a:r>
                <a:r>
                  <a:rPr lang="de-DE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.  </a:t>
                </a:r>
              </a:p>
              <a:p>
                <a:r>
                  <a:rPr lang="de-DE" sz="1200" dirty="0" err="1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With</a:t>
                </a:r>
                <a:r>
                  <a:rPr lang="de-DE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 </a:t>
                </a:r>
                <a:r>
                  <a:rPr lang="de-DE" sz="1200" dirty="0" err="1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Ashoka</a:t>
                </a:r>
                <a:r>
                  <a:rPr lang="de-DE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, </a:t>
                </a:r>
                <a:r>
                  <a:rPr lang="de-DE" sz="1200" dirty="0" err="1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AlphaSights</a:t>
                </a:r>
                <a:r>
                  <a:rPr lang="de-DE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  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011E923-1EF7-214F-9C45-8C38752A636A}"/>
                  </a:ext>
                </a:extLst>
              </p:cNvPr>
              <p:cNvSpPr/>
              <p:nvPr/>
            </p:nvSpPr>
            <p:spPr>
              <a:xfrm>
                <a:off x="626679" y="3076774"/>
                <a:ext cx="2653234" cy="461665"/>
              </a:xfrm>
              <a:prstGeom prst="rect">
                <a:avLst/>
              </a:prstGeom>
              <a:ln w="31750">
                <a:solidFill>
                  <a:srgbClr val="B9AD1C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NCD prevention in</a:t>
                </a:r>
                <a:r>
                  <a:rPr 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 </a:t>
                </a:r>
                <a:r>
                  <a:rPr lang="en-US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Ayushman</a:t>
                </a:r>
                <a:r>
                  <a:rPr 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 </a:t>
                </a:r>
                <a:r>
                  <a:rPr lang="en-US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Bharat’s National </a:t>
                </a:r>
                <a:r>
                  <a:rPr lang="en-US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School Health </a:t>
                </a:r>
                <a:r>
                  <a:rPr lang="en-US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Program.  </a:t>
                </a:r>
                <a:endParaRPr lang="ru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6EB8460-4F1B-574C-996A-C60E7221137F}"/>
                  </a:ext>
                </a:extLst>
              </p:cNvPr>
              <p:cNvSpPr/>
              <p:nvPr/>
            </p:nvSpPr>
            <p:spPr>
              <a:xfrm>
                <a:off x="621396" y="3780345"/>
                <a:ext cx="2653234" cy="461665"/>
              </a:xfrm>
              <a:prstGeom prst="rect">
                <a:avLst/>
              </a:prstGeom>
              <a:ln w="31750">
                <a:solidFill>
                  <a:srgbClr val="D12139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Ayushman’s </a:t>
                </a:r>
                <a:r>
                  <a:rPr lang="en-US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Tech backbone </a:t>
                </a:r>
                <a:r>
                  <a:rPr lang="en-US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promotes NCD prevention mHealth. </a:t>
                </a:r>
                <a:endParaRPr lang="ru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6F5FDE-AB32-AC40-A453-142D55DE0023}"/>
                  </a:ext>
                </a:extLst>
              </p:cNvPr>
              <p:cNvSpPr/>
              <p:nvPr/>
            </p:nvSpPr>
            <p:spPr>
              <a:xfrm>
                <a:off x="631635" y="4487837"/>
                <a:ext cx="2653234" cy="461665"/>
              </a:xfrm>
              <a:prstGeom prst="rect">
                <a:avLst/>
              </a:prstGeom>
              <a:noFill/>
              <a:ln w="31750">
                <a:solidFill>
                  <a:srgbClr val="F5B859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rPr>
                  <a:t>Poshan</a:t>
                </a:r>
                <a:r>
                  <a:rPr lang="en-US" sz="1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rPr>
                  <a:t> Abhiyan </a:t>
                </a: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rPr>
                  <a:t>promotes NCD prevention.   With PATH.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75CADF7-D41C-D446-889C-83A1E0A17603}"/>
                  </a:ext>
                </a:extLst>
              </p:cNvPr>
              <p:cNvSpPr/>
              <p:nvPr/>
            </p:nvSpPr>
            <p:spPr>
              <a:xfrm>
                <a:off x="621396" y="5262530"/>
                <a:ext cx="2653234" cy="461665"/>
              </a:xfrm>
              <a:prstGeom prst="rect">
                <a:avLst/>
              </a:prstGeom>
              <a:ln w="31750">
                <a:solidFill>
                  <a:srgbClr val="F5B859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Workplace Health Summit </a:t>
                </a:r>
                <a:r>
                  <a:rPr lang="en-US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rPr>
                  <a:t>to mark India@75.  With CII, WHO  </a:t>
                </a:r>
                <a:endParaRPr lang="ru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FC3CC154-801B-7A45-9D1F-225B8A2FE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11210" y="1134629"/>
                <a:ext cx="844470" cy="84447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583CE-2D2B-794D-9543-89C21B6A4A98}"/>
              </a:ext>
            </a:extLst>
          </p:cNvPr>
          <p:cNvGrpSpPr/>
          <p:nvPr/>
        </p:nvGrpSpPr>
        <p:grpSpPr>
          <a:xfrm>
            <a:off x="3581107" y="1114016"/>
            <a:ext cx="2952294" cy="3047876"/>
            <a:chOff x="3581107" y="1114016"/>
            <a:chExt cx="2952294" cy="30478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3299A0-1FCA-BA4D-AA08-CC7A291CA078}"/>
                </a:ext>
              </a:extLst>
            </p:cNvPr>
            <p:cNvSpPr/>
            <p:nvPr/>
          </p:nvSpPr>
          <p:spPr>
            <a:xfrm>
              <a:off x="3615775" y="1979100"/>
              <a:ext cx="29176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State Government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602751-87EA-674C-99B0-B97948CA40EC}"/>
                </a:ext>
              </a:extLst>
            </p:cNvPr>
            <p:cNvSpPr/>
            <p:nvPr/>
          </p:nvSpPr>
          <p:spPr>
            <a:xfrm>
              <a:off x="3640295" y="2482825"/>
              <a:ext cx="2653234" cy="461665"/>
            </a:xfrm>
            <a:prstGeom prst="rect">
              <a:avLst/>
            </a:prstGeom>
            <a:ln w="28575">
              <a:solidFill>
                <a:srgbClr val="B9AD1C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DE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NCD </a:t>
              </a:r>
              <a:r>
                <a:rPr lang="de-DE" sz="1200" dirty="0" err="1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prevention</a:t>
              </a:r>
              <a:r>
                <a:rPr lang="de-DE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in </a:t>
              </a:r>
              <a:r>
                <a:rPr lang="de-DE" sz="1200" dirty="0" err="1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schools</a:t>
              </a:r>
              <a:r>
                <a:rPr lang="de-DE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in </a:t>
              </a:r>
              <a:r>
                <a:rPr lang="de-DE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UP,  </a:t>
              </a:r>
              <a:r>
                <a:rPr lang="de-DE" sz="1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Maharashtra</a:t>
              </a:r>
              <a:r>
                <a:rPr lang="de-DE" sz="12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de-DE" sz="1200" dirty="0" err="1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by</a:t>
              </a:r>
              <a:r>
                <a:rPr lang="de-DE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2022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3DE16A-5286-9142-85EB-9FF44AC9FDFB}"/>
                </a:ext>
              </a:extLst>
            </p:cNvPr>
            <p:cNvSpPr/>
            <p:nvPr/>
          </p:nvSpPr>
          <p:spPr>
            <a:xfrm>
              <a:off x="3640295" y="3085236"/>
              <a:ext cx="2653234" cy="461665"/>
            </a:xfrm>
            <a:prstGeom prst="rect">
              <a:avLst/>
            </a:prstGeom>
            <a:ln w="28575">
              <a:solidFill>
                <a:srgbClr val="B9AD1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Health Help Lines (104)  </a:t>
              </a:r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- NCD Prevention.  With Piramal </a:t>
              </a:r>
              <a:r>
                <a:rPr lang="en-US" sz="1200" dirty="0" err="1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Swasthya</a:t>
              </a:r>
              <a:endParaRPr lang="ru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813D5E7-EC7F-5F4E-80C1-B4D3C5268FB0}"/>
                </a:ext>
              </a:extLst>
            </p:cNvPr>
            <p:cNvSpPr/>
            <p:nvPr/>
          </p:nvSpPr>
          <p:spPr>
            <a:xfrm>
              <a:off x="3640295" y="3700227"/>
              <a:ext cx="2653234" cy="461665"/>
            </a:xfrm>
            <a:prstGeom prst="rect">
              <a:avLst/>
            </a:prstGeom>
            <a:ln w="28575">
              <a:solidFill>
                <a:srgbClr val="D12139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Highest NCD burden states </a:t>
              </a:r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implement NCD prevention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1FB7FE8-ECF0-2144-98E5-984F69866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1107" y="1114016"/>
              <a:ext cx="905111" cy="90511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94FF51-E65F-2C44-B16B-4143855D61F6}"/>
              </a:ext>
            </a:extLst>
          </p:cNvPr>
          <p:cNvGrpSpPr/>
          <p:nvPr/>
        </p:nvGrpSpPr>
        <p:grpSpPr>
          <a:xfrm>
            <a:off x="6625425" y="1283122"/>
            <a:ext cx="2213513" cy="3636036"/>
            <a:chOff x="6625425" y="1283122"/>
            <a:chExt cx="2213513" cy="36360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97D140-68C0-2846-A8CF-42D8669F4DF6}"/>
                </a:ext>
              </a:extLst>
            </p:cNvPr>
            <p:cNvSpPr/>
            <p:nvPr/>
          </p:nvSpPr>
          <p:spPr>
            <a:xfrm>
              <a:off x="6625425" y="1981209"/>
              <a:ext cx="18861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City Government</a:t>
              </a:r>
            </a:p>
          </p:txBody>
        </p:sp>
        <p:sp>
          <p:nvSpPr>
            <p:cNvPr id="37" name="Google Shape;981;p61">
              <a:extLst>
                <a:ext uri="{FF2B5EF4-FFF2-40B4-BE49-F238E27FC236}">
                  <a16:creationId xmlns:a16="http://schemas.microsoft.com/office/drawing/2014/main" id="{A906470E-F3F4-1C4C-80B7-E82B5F9E3994}"/>
                </a:ext>
              </a:extLst>
            </p:cNvPr>
            <p:cNvSpPr/>
            <p:nvPr/>
          </p:nvSpPr>
          <p:spPr>
            <a:xfrm>
              <a:off x="6642706" y="3229653"/>
              <a:ext cx="2196232" cy="932239"/>
            </a:xfrm>
            <a:prstGeom prst="rect">
              <a:avLst/>
            </a:prstGeom>
            <a:noFill/>
            <a:ln w="28575">
              <a:solidFill>
                <a:srgbClr val="F5B859"/>
              </a:solidFill>
              <a:prstDash val="solid"/>
            </a:ln>
          </p:spPr>
          <p:txBody>
            <a:bodyPr spcFirstLastPara="1" wrap="square" lIns="72000" tIns="72000" rIns="72000" bIns="108000" anchor="t" anchorCtr="0">
              <a:no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1 Arogya city – Bangalore - to  hold NCD prevention</a:t>
              </a:r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 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m</a:t>
              </a:r>
              <a:r>
                <a:rPr lang="ru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ulti</a:t>
              </a:r>
              <a:r>
                <a:rPr lang="de-DE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-</a:t>
              </a:r>
              <a:r>
                <a:rPr lang="ru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sectoral 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summit</a:t>
              </a:r>
              <a:r>
                <a:rPr lang="en-US" sz="12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, </a:t>
              </a:r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with sister city San Francisco,  in 2022</a:t>
              </a:r>
              <a:endParaRPr lang="ru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39" name="Google Shape;972;p61">
              <a:extLst>
                <a:ext uri="{FF2B5EF4-FFF2-40B4-BE49-F238E27FC236}">
                  <a16:creationId xmlns:a16="http://schemas.microsoft.com/office/drawing/2014/main" id="{64E76AA9-E0BB-344A-92CE-B532398665CE}"/>
                </a:ext>
              </a:extLst>
            </p:cNvPr>
            <p:cNvSpPr/>
            <p:nvPr/>
          </p:nvSpPr>
          <p:spPr>
            <a:xfrm>
              <a:off x="6653912" y="2482825"/>
              <a:ext cx="2185026" cy="565803"/>
            </a:xfrm>
            <a:prstGeom prst="rect">
              <a:avLst/>
            </a:prstGeom>
            <a:noFill/>
            <a:ln w="28575" cap="flat" cmpd="sng">
              <a:solidFill>
                <a:srgbClr val="F5B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2000" tIns="72000" rIns="72000" bIns="108000" anchor="t" anchorCtr="0">
              <a:no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Build framework for</a:t>
              </a:r>
              <a:r>
                <a:rPr lang="en-US" sz="12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Arogya city </a:t>
              </a:r>
              <a:r>
                <a:rPr lang="en-US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with Stanford CARE.   </a:t>
              </a:r>
            </a:p>
          </p:txBody>
        </p:sp>
        <p:sp>
          <p:nvSpPr>
            <p:cNvPr id="40" name="Google Shape;972;p61">
              <a:extLst>
                <a:ext uri="{FF2B5EF4-FFF2-40B4-BE49-F238E27FC236}">
                  <a16:creationId xmlns:a16="http://schemas.microsoft.com/office/drawing/2014/main" id="{64C0CA0F-C1F1-BD4D-BEC9-75A60BA90CC8}"/>
                </a:ext>
              </a:extLst>
            </p:cNvPr>
            <p:cNvSpPr/>
            <p:nvPr/>
          </p:nvSpPr>
          <p:spPr>
            <a:xfrm>
              <a:off x="6653912" y="4339167"/>
              <a:ext cx="2185026" cy="579991"/>
            </a:xfrm>
            <a:prstGeom prst="rect">
              <a:avLst/>
            </a:prstGeom>
            <a:noFill/>
            <a:ln w="28575" cap="flat" cmpd="sng">
              <a:solidFill>
                <a:srgbClr val="F5B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2000" tIns="72000" rIns="72000" bIns="108000" anchor="t" anchorCtr="0">
              <a:no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Integrate Arogya city concept in India’s </a:t>
              </a:r>
              <a:r>
                <a:rPr lang="en-US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Smart City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Initiative</a:t>
              </a:r>
              <a:endParaRPr lang="ru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F51C477-2B12-B94E-A0BB-A5C8874D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53913" y="1283122"/>
              <a:ext cx="749252" cy="749252"/>
            </a:xfrm>
            <a:prstGeom prst="rect">
              <a:avLst/>
            </a:prstGeom>
          </p:spPr>
        </p:pic>
      </p:grpSp>
      <p:pic>
        <p:nvPicPr>
          <p:cNvPr id="38" name="Google Shape;177;p20" descr="ArogyaWorld_Logo_RGB.jpg">
            <a:extLst>
              <a:ext uri="{FF2B5EF4-FFF2-40B4-BE49-F238E27FC236}">
                <a16:creationId xmlns:a16="http://schemas.microsoft.com/office/drawing/2014/main" id="{7EDA45F8-F9F8-7544-903D-F1A95A33394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4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B1BC999-8738-7A49-BB1F-B16479F10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11897" r="15577" b="13440"/>
          <a:stretch/>
        </p:blipFill>
        <p:spPr>
          <a:xfrm>
            <a:off x="-1" y="-566649"/>
            <a:ext cx="9144001" cy="6079372"/>
          </a:xfrm>
          <a:prstGeom prst="rect">
            <a:avLst/>
          </a:prstGeom>
        </p:spPr>
      </p:pic>
      <p:sp>
        <p:nvSpPr>
          <p:cNvPr id="2" name="Google Shape;475;p10">
            <a:extLst>
              <a:ext uri="{FF2B5EF4-FFF2-40B4-BE49-F238E27FC236}">
                <a16:creationId xmlns:a16="http://schemas.microsoft.com/office/drawing/2014/main" id="{E6F1B411-C143-1547-B82D-CE9DABF3973C}"/>
              </a:ext>
            </a:extLst>
          </p:cNvPr>
          <p:cNvSpPr txBox="1"/>
          <p:nvPr/>
        </p:nvSpPr>
        <p:spPr>
          <a:xfrm>
            <a:off x="1829758" y="2219252"/>
            <a:ext cx="5370297" cy="1077178"/>
          </a:xfrm>
          <a:prstGeom prst="rect">
            <a:avLst/>
          </a:prstGeom>
          <a:solidFill>
            <a:srgbClr val="D1213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NCD*s Big Problem For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billion In India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99041-844C-5840-89BA-A724820C749B}"/>
              </a:ext>
            </a:extLst>
          </p:cNvPr>
          <p:cNvSpPr txBox="1"/>
          <p:nvPr/>
        </p:nvSpPr>
        <p:spPr>
          <a:xfrm>
            <a:off x="1827970" y="1946270"/>
            <a:ext cx="5370297" cy="338554"/>
          </a:xfrm>
          <a:prstGeom prst="rect">
            <a:avLst/>
          </a:prstGeom>
          <a:solidFill>
            <a:srgbClr val="D12139"/>
          </a:solidFill>
        </p:spPr>
        <p:txBody>
          <a:bodyPr wrap="square" lIns="90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UNHEALTHY EATING IS #1 CAUSE OF DEATHS GLOBALLY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2671E25-224F-884C-AE55-DC1288C337F1}"/>
              </a:ext>
            </a:extLst>
          </p:cNvPr>
          <p:cNvGrpSpPr/>
          <p:nvPr/>
        </p:nvGrpSpPr>
        <p:grpSpPr>
          <a:xfrm>
            <a:off x="2005274" y="5539508"/>
            <a:ext cx="1544201" cy="853965"/>
            <a:chOff x="2473865" y="2585547"/>
            <a:chExt cx="1544201" cy="85396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19B207-BAD4-2E42-82E5-0868ECBB1918}"/>
                </a:ext>
              </a:extLst>
            </p:cNvPr>
            <p:cNvSpPr/>
            <p:nvPr/>
          </p:nvSpPr>
          <p:spPr>
            <a:xfrm>
              <a:off x="2473865" y="2585547"/>
              <a:ext cx="15442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63% </a:t>
              </a:r>
              <a:endParaRPr lang="en-US" sz="40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D99B42-EDF7-0E41-9C4C-6E8EF06A5DE3}"/>
                </a:ext>
              </a:extLst>
            </p:cNvPr>
            <p:cNvSpPr/>
            <p:nvPr/>
          </p:nvSpPr>
          <p:spPr>
            <a:xfrm>
              <a:off x="2473865" y="3193291"/>
              <a:ext cx="11886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die from NCDs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630752-11DB-1744-9CB9-6CEE5D30DDF6}"/>
              </a:ext>
            </a:extLst>
          </p:cNvPr>
          <p:cNvGrpSpPr/>
          <p:nvPr/>
        </p:nvGrpSpPr>
        <p:grpSpPr>
          <a:xfrm>
            <a:off x="3437050" y="5527303"/>
            <a:ext cx="1562281" cy="982446"/>
            <a:chOff x="4119864" y="2633741"/>
            <a:chExt cx="1562281" cy="98244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226D7CF-81C3-7C43-A12E-5607FBDE1D24}"/>
                </a:ext>
              </a:extLst>
            </p:cNvPr>
            <p:cNvSpPr/>
            <p:nvPr/>
          </p:nvSpPr>
          <p:spPr>
            <a:xfrm>
              <a:off x="4137944" y="2633741"/>
              <a:ext cx="1544201" cy="942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75% </a:t>
              </a:r>
              <a:endParaRPr lang="en-US" sz="40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89788C-2E1A-8A49-851E-6D8F1D756310}"/>
                </a:ext>
              </a:extLst>
            </p:cNvPr>
            <p:cNvSpPr/>
            <p:nvPr/>
          </p:nvSpPr>
          <p:spPr>
            <a:xfrm>
              <a:off x="4119864" y="3216077"/>
              <a:ext cx="14120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of adults are diabetic or pre-diabetic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DA3AA6-99EB-6646-BF7B-CCA34715DD0D}"/>
              </a:ext>
            </a:extLst>
          </p:cNvPr>
          <p:cNvGrpSpPr/>
          <p:nvPr/>
        </p:nvGrpSpPr>
        <p:grpSpPr>
          <a:xfrm>
            <a:off x="6235340" y="5538360"/>
            <a:ext cx="2754173" cy="828557"/>
            <a:chOff x="4119864" y="2633741"/>
            <a:chExt cx="2754173" cy="8285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374678-7697-0A47-98D3-8865F6EDB5FB}"/>
                </a:ext>
              </a:extLst>
            </p:cNvPr>
            <p:cNvSpPr/>
            <p:nvPr/>
          </p:nvSpPr>
          <p:spPr>
            <a:xfrm>
              <a:off x="4137944" y="2633741"/>
              <a:ext cx="27360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$47 trillion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9D9BF2-53AF-C846-AC1F-C99158721BED}"/>
                </a:ext>
              </a:extLst>
            </p:cNvPr>
            <p:cNvSpPr/>
            <p:nvPr/>
          </p:nvSpPr>
          <p:spPr>
            <a:xfrm>
              <a:off x="4119864" y="3216077"/>
              <a:ext cx="24782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global economic output loss by 2030</a:t>
              </a:r>
              <a:endParaRPr lang="en-US"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0648797-03F9-7649-8FB5-C46F31C055BD}"/>
              </a:ext>
            </a:extLst>
          </p:cNvPr>
          <p:cNvGrpSpPr/>
          <p:nvPr/>
        </p:nvGrpSpPr>
        <p:grpSpPr>
          <a:xfrm>
            <a:off x="412346" y="5538360"/>
            <a:ext cx="1562281" cy="982446"/>
            <a:chOff x="4119864" y="2633741"/>
            <a:chExt cx="1562281" cy="98244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E95F1E7-1594-074B-B575-C20716CEC21C}"/>
                </a:ext>
              </a:extLst>
            </p:cNvPr>
            <p:cNvSpPr/>
            <p:nvPr/>
          </p:nvSpPr>
          <p:spPr>
            <a:xfrm>
              <a:off x="4137944" y="2633741"/>
              <a:ext cx="15442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endParaRPr lang="en-US" sz="40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997D3BE-2B0E-EE4D-9DA2-D24C513F3B44}"/>
                </a:ext>
              </a:extLst>
            </p:cNvPr>
            <p:cNvSpPr/>
            <p:nvPr/>
          </p:nvSpPr>
          <p:spPr>
            <a:xfrm>
              <a:off x="4119864" y="3216077"/>
              <a:ext cx="14120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Deaths In developing countries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45499B-7015-304C-9CD7-B22632B7844F}"/>
              </a:ext>
            </a:extLst>
          </p:cNvPr>
          <p:cNvSpPr txBox="1"/>
          <p:nvPr/>
        </p:nvSpPr>
        <p:spPr>
          <a:xfrm>
            <a:off x="3101683" y="6598890"/>
            <a:ext cx="62311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*NCDs = Noncommunicable diseases = heart disease, diabetes, cancer, lung diseases + mental health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196F14-F9E2-5548-BD8A-6EBA6980E352}"/>
              </a:ext>
            </a:extLst>
          </p:cNvPr>
          <p:cNvSpPr/>
          <p:nvPr/>
        </p:nvSpPr>
        <p:spPr>
          <a:xfrm>
            <a:off x="4925810" y="5573112"/>
            <a:ext cx="1544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F65120-4446-A846-86EB-E87F92B5761A}"/>
              </a:ext>
            </a:extLst>
          </p:cNvPr>
          <p:cNvSpPr/>
          <p:nvPr/>
        </p:nvSpPr>
        <p:spPr>
          <a:xfrm>
            <a:off x="5037648" y="6143874"/>
            <a:ext cx="11886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Age at onset</a:t>
            </a:r>
          </a:p>
        </p:txBody>
      </p:sp>
    </p:spTree>
    <p:extLst>
      <p:ext uri="{BB962C8B-B14F-4D97-AF65-F5344CB8AC3E}">
        <p14:creationId xmlns:p14="http://schemas.microsoft.com/office/powerpoint/2010/main" val="15701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61"/>
          <p:cNvSpPr/>
          <p:nvPr/>
        </p:nvSpPr>
        <p:spPr>
          <a:xfrm>
            <a:off x="571362" y="11049829"/>
            <a:ext cx="5734114" cy="120443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61"/>
          <p:cNvSpPr/>
          <p:nvPr/>
        </p:nvSpPr>
        <p:spPr>
          <a:xfrm>
            <a:off x="569181" y="11247684"/>
            <a:ext cx="1816456" cy="7439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61"/>
          <p:cNvSpPr/>
          <p:nvPr/>
        </p:nvSpPr>
        <p:spPr>
          <a:xfrm>
            <a:off x="2870205" y="12772574"/>
            <a:ext cx="1816456" cy="7439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61"/>
          <p:cNvSpPr/>
          <p:nvPr/>
        </p:nvSpPr>
        <p:spPr>
          <a:xfrm>
            <a:off x="4416716" y="11332034"/>
            <a:ext cx="1816456" cy="7439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9" name="Google Shape;959;p61"/>
          <p:cNvCxnSpPr>
            <a:cxnSpLocks/>
          </p:cNvCxnSpPr>
          <p:nvPr/>
        </p:nvCxnSpPr>
        <p:spPr>
          <a:xfrm rot="10800000" flipH="1">
            <a:off x="25951316" y="7912253"/>
            <a:ext cx="746700" cy="169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66" name="Google Shape;966;p61"/>
          <p:cNvSpPr/>
          <p:nvPr/>
        </p:nvSpPr>
        <p:spPr>
          <a:xfrm>
            <a:off x="493589" y="10702263"/>
            <a:ext cx="2947128" cy="3746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Leverage Media and </a:t>
            </a:r>
            <a:r>
              <a:rPr lang="ru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Influencers  </a:t>
            </a:r>
            <a:endParaRPr lang="ru" sz="16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68" name="Google Shape;968;p61"/>
          <p:cNvSpPr/>
          <p:nvPr/>
        </p:nvSpPr>
        <p:spPr>
          <a:xfrm>
            <a:off x="476042" y="12644319"/>
            <a:ext cx="5363424" cy="129674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61"/>
          <p:cNvSpPr/>
          <p:nvPr/>
        </p:nvSpPr>
        <p:spPr>
          <a:xfrm>
            <a:off x="490485" y="12306414"/>
            <a:ext cx="1557236" cy="3746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Scale with Tech</a:t>
            </a:r>
            <a:endParaRPr lang="ru" sz="1400" b="1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p61"/>
          <p:cNvSpPr/>
          <p:nvPr/>
        </p:nvSpPr>
        <p:spPr>
          <a:xfrm>
            <a:off x="745118" y="12772574"/>
            <a:ext cx="3099313" cy="1098804"/>
          </a:xfrm>
          <a:prstGeom prst="rect">
            <a:avLst/>
          </a:prstGeom>
          <a:solidFill>
            <a:srgbClr val="92D050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r>
              <a:rPr lang="en-US" sz="1400" b="1" dirty="0">
                <a:latin typeface="Montserrat" pitchFamily="2" charset="77"/>
                <a:ea typeface="Calibri"/>
                <a:cs typeface="Calibri"/>
              </a:rPr>
              <a:t>Leverage Tech, digitize all programs to scale </a:t>
            </a:r>
            <a:r>
              <a:rPr lang="en-US" sz="1400" b="1" dirty="0" err="1">
                <a:latin typeface="Montserrat" pitchFamily="2" charset="77"/>
                <a:ea typeface="Calibri"/>
                <a:cs typeface="Calibri"/>
              </a:rPr>
              <a:t>ie</a:t>
            </a:r>
            <a:r>
              <a:rPr lang="en-US" sz="1400" b="1" dirty="0">
                <a:latin typeface="Montserrat" pitchFamily="2" charset="77"/>
                <a:ea typeface="Calibri"/>
                <a:cs typeface="Calibri"/>
              </a:rPr>
              <a:t> expand reach, increase efficiency,  lower cost.  Build Arogya Wellness Platform to streamline operations/data.  Use WhatsApp.   </a:t>
            </a:r>
          </a:p>
        </p:txBody>
      </p:sp>
      <p:sp>
        <p:nvSpPr>
          <p:cNvPr id="978" name="Google Shape;978;p61"/>
          <p:cNvSpPr/>
          <p:nvPr/>
        </p:nvSpPr>
        <p:spPr>
          <a:xfrm>
            <a:off x="569180" y="11266369"/>
            <a:ext cx="1816455" cy="7011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" sz="1200" b="1" dirty="0">
                <a:latin typeface="Montserrat" pitchFamily="2" charset="77"/>
                <a:ea typeface="Calibri"/>
                <a:cs typeface="Calibri"/>
              </a:rPr>
              <a:t>Social media</a:t>
            </a:r>
            <a:r>
              <a:rPr lang="en-US" sz="1200" b="1" dirty="0">
                <a:latin typeface="Montserrat" pitchFamily="2" charset="77"/>
                <a:ea typeface="Calibri"/>
                <a:cs typeface="Calibri"/>
              </a:rPr>
              <a:t>/</a:t>
            </a:r>
            <a:r>
              <a:rPr lang="ru" sz="1200" b="1" dirty="0">
                <a:latin typeface="Montserrat" pitchFamily="2" charset="77"/>
                <a:ea typeface="Calibri"/>
                <a:cs typeface="Calibri"/>
              </a:rPr>
              <a:t>influencers</a:t>
            </a:r>
            <a:r>
              <a:rPr lang="en-US" sz="1200" b="1" dirty="0">
                <a:latin typeface="Montserrat" pitchFamily="2" charset="77"/>
                <a:ea typeface="Calibri"/>
                <a:cs typeface="Calibri"/>
              </a:rPr>
              <a:t> +  media articles on NCD Prevention/eating right 20/</a:t>
            </a:r>
            <a:r>
              <a:rPr lang="en-US" sz="1200" b="1" dirty="0" err="1">
                <a:latin typeface="Montserrat" pitchFamily="2" charset="77"/>
                <a:ea typeface="Calibri"/>
                <a:cs typeface="Calibri"/>
              </a:rPr>
              <a:t>yr</a:t>
            </a:r>
            <a:endParaRPr lang="ru" sz="1200" b="1" dirty="0">
              <a:latin typeface="Montserrat" pitchFamily="2" charset="77"/>
              <a:ea typeface="Calibri"/>
              <a:cs typeface="Calibri"/>
            </a:endParaRPr>
          </a:p>
        </p:txBody>
      </p:sp>
      <p:sp>
        <p:nvSpPr>
          <p:cNvPr id="980" name="Google Shape;980;p61"/>
          <p:cNvSpPr/>
          <p:nvPr/>
        </p:nvSpPr>
        <p:spPr>
          <a:xfrm>
            <a:off x="4437320" y="11314156"/>
            <a:ext cx="1822695" cy="7357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ontserrat" pitchFamily="2" charset="77"/>
                <a:ea typeface="Calibri"/>
                <a:cs typeface="Calibri"/>
                <a:sym typeface="Calibri"/>
              </a:rPr>
              <a:t>Celebrity Ambassador </a:t>
            </a:r>
            <a:r>
              <a:rPr lang="en-US" sz="1200" b="1" dirty="0" err="1">
                <a:latin typeface="Montserrat" pitchFamily="2" charset="77"/>
                <a:ea typeface="Calibri"/>
                <a:cs typeface="Calibri"/>
                <a:sym typeface="Calibri"/>
              </a:rPr>
              <a:t>eg</a:t>
            </a:r>
            <a:r>
              <a:rPr lang="en-US" sz="1200" b="1" dirty="0">
                <a:latin typeface="Montserrat" pitchFamily="2" charset="77"/>
                <a:ea typeface="Calibri"/>
                <a:cs typeface="Calibri"/>
                <a:sym typeface="Calibri"/>
              </a:rPr>
              <a:t> Chef </a:t>
            </a:r>
            <a:r>
              <a:rPr lang="en-US" sz="1200" b="1" dirty="0" err="1">
                <a:latin typeface="Montserrat" pitchFamily="2" charset="77"/>
                <a:ea typeface="Calibri"/>
                <a:cs typeface="Calibri"/>
                <a:sym typeface="Calibri"/>
              </a:rPr>
              <a:t>Saby</a:t>
            </a:r>
            <a:r>
              <a:rPr lang="en-US" sz="1200" b="1" dirty="0">
                <a:latin typeface="Montserrat" pitchFamily="2" charset="77"/>
                <a:ea typeface="Calibri"/>
                <a:cs typeface="Calibri"/>
                <a:sym typeface="Calibri"/>
              </a:rPr>
              <a:t> to promote eating right.   Inspire student chefs.  </a:t>
            </a:r>
            <a:endParaRPr sz="1200" b="1" dirty="0"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61"/>
          <p:cNvSpPr/>
          <p:nvPr/>
        </p:nvSpPr>
        <p:spPr>
          <a:xfrm>
            <a:off x="2544974" y="12943538"/>
            <a:ext cx="14109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ru" sz="1100" b="1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" name="Google Shape;935;p61">
            <a:extLst>
              <a:ext uri="{FF2B5EF4-FFF2-40B4-BE49-F238E27FC236}">
                <a16:creationId xmlns:a16="http://schemas.microsoft.com/office/drawing/2014/main" id="{9CAD98F6-FF09-FA40-A7FE-F0AC26FE1C7F}"/>
              </a:ext>
            </a:extLst>
          </p:cNvPr>
          <p:cNvSpPr/>
          <p:nvPr/>
        </p:nvSpPr>
        <p:spPr>
          <a:xfrm>
            <a:off x="2510583" y="11292680"/>
            <a:ext cx="1816456" cy="7439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Work with celebrities in creative ways – Chefs, CEOs, cricket/sports star to promote healthy living </a:t>
            </a:r>
            <a:endParaRPr sz="1200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972;p61">
            <a:extLst>
              <a:ext uri="{FF2B5EF4-FFF2-40B4-BE49-F238E27FC236}">
                <a16:creationId xmlns:a16="http://schemas.microsoft.com/office/drawing/2014/main" id="{332C7249-963E-E149-8FE6-C606FD6D70F6}"/>
              </a:ext>
            </a:extLst>
          </p:cNvPr>
          <p:cNvSpPr/>
          <p:nvPr/>
        </p:nvSpPr>
        <p:spPr>
          <a:xfrm>
            <a:off x="4091145" y="12962252"/>
            <a:ext cx="1537832" cy="8593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</a:rPr>
              <a:t>Engage with </a:t>
            </a:r>
            <a:r>
              <a:rPr lang="en-US" sz="1400" dirty="0" err="1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</a:rPr>
              <a:t>Swiggy</a:t>
            </a:r>
            <a:r>
              <a:rPr lang="en-US" sz="1400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</a:rPr>
              <a:t>/Zomato to highlight healthy restaurants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8BB6B59-AC99-7849-846B-A2F01DDB7A5E}"/>
              </a:ext>
            </a:extLst>
          </p:cNvPr>
          <p:cNvSpPr/>
          <p:nvPr/>
        </p:nvSpPr>
        <p:spPr>
          <a:xfrm>
            <a:off x="6525265" y="11602879"/>
            <a:ext cx="381000" cy="381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A7630AD-14F3-824F-B4E7-352FF95E64DD}"/>
              </a:ext>
            </a:extLst>
          </p:cNvPr>
          <p:cNvSpPr/>
          <p:nvPr/>
        </p:nvSpPr>
        <p:spPr>
          <a:xfrm>
            <a:off x="6525265" y="1221247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B4D8587-AF50-1540-A1AC-94563B58F107}"/>
              </a:ext>
            </a:extLst>
          </p:cNvPr>
          <p:cNvSpPr/>
          <p:nvPr/>
        </p:nvSpPr>
        <p:spPr>
          <a:xfrm>
            <a:off x="6525265" y="12822079"/>
            <a:ext cx="3810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2EA9BF-78F3-AF42-A792-635094799807}"/>
              </a:ext>
            </a:extLst>
          </p:cNvPr>
          <p:cNvSpPr txBox="1"/>
          <p:nvPr/>
        </p:nvSpPr>
        <p:spPr>
          <a:xfrm>
            <a:off x="7064697" y="11602879"/>
            <a:ext cx="189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Work started,</a:t>
            </a:r>
          </a:p>
          <a:p>
            <a:r>
              <a:rPr lang="en-US" sz="1200" dirty="0">
                <a:latin typeface="Montserrat" pitchFamily="2" charset="77"/>
              </a:rPr>
              <a:t>Already progressing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A34900-E706-E842-BE72-AED7697CEA64}"/>
              </a:ext>
            </a:extLst>
          </p:cNvPr>
          <p:cNvSpPr txBox="1"/>
          <p:nvPr/>
        </p:nvSpPr>
        <p:spPr>
          <a:xfrm>
            <a:off x="7014374" y="12219435"/>
            <a:ext cx="21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Work not started,</a:t>
            </a:r>
          </a:p>
          <a:p>
            <a:r>
              <a:rPr lang="en-US" sz="1200" dirty="0">
                <a:latin typeface="Montserrat" pitchFamily="2" charset="77"/>
              </a:rPr>
              <a:t>All requirements ready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3D7C64-62EE-7C45-A9DD-D51125B9E4AE}"/>
              </a:ext>
            </a:extLst>
          </p:cNvPr>
          <p:cNvSpPr txBox="1"/>
          <p:nvPr/>
        </p:nvSpPr>
        <p:spPr>
          <a:xfrm>
            <a:off x="6985345" y="12874079"/>
            <a:ext cx="2148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No work done on this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AA70E7-5327-5448-8911-1E3E4202345A}"/>
              </a:ext>
            </a:extLst>
          </p:cNvPr>
          <p:cNvSpPr/>
          <p:nvPr/>
        </p:nvSpPr>
        <p:spPr>
          <a:xfrm>
            <a:off x="6345910" y="11236097"/>
            <a:ext cx="2658189" cy="24090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475;p10">
            <a:extLst>
              <a:ext uri="{FF2B5EF4-FFF2-40B4-BE49-F238E27FC236}">
                <a16:creationId xmlns:a16="http://schemas.microsoft.com/office/drawing/2014/main" id="{BC392EDE-7547-6649-961D-AB3532C51D8D}"/>
              </a:ext>
            </a:extLst>
          </p:cNvPr>
          <p:cNvSpPr txBox="1"/>
          <p:nvPr/>
        </p:nvSpPr>
        <p:spPr>
          <a:xfrm>
            <a:off x="519733" y="453508"/>
            <a:ext cx="821441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 Movement Around Healthy Living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8678C7-07B5-8542-923D-9C2F7D66C08C}"/>
              </a:ext>
            </a:extLst>
          </p:cNvPr>
          <p:cNvSpPr/>
          <p:nvPr/>
        </p:nvSpPr>
        <p:spPr>
          <a:xfrm>
            <a:off x="523092" y="1790298"/>
            <a:ext cx="2917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Expand Multi-pronged Community Approach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EC2DB99-D247-7248-9128-A4467CD914F1}"/>
              </a:ext>
            </a:extLst>
          </p:cNvPr>
          <p:cNvSpPr/>
          <p:nvPr/>
        </p:nvSpPr>
        <p:spPr>
          <a:xfrm>
            <a:off x="3615775" y="1788189"/>
            <a:ext cx="2917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Leverage Media and Influencers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F48D30-FE03-0243-B5D7-96F5F3B2DDBF}"/>
              </a:ext>
            </a:extLst>
          </p:cNvPr>
          <p:cNvSpPr/>
          <p:nvPr/>
        </p:nvSpPr>
        <p:spPr>
          <a:xfrm>
            <a:off x="6734756" y="1790298"/>
            <a:ext cx="188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Scale with Tech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A9A737-F030-5349-B925-0B7AB9196238}"/>
              </a:ext>
            </a:extLst>
          </p:cNvPr>
          <p:cNvSpPr/>
          <p:nvPr/>
        </p:nvSpPr>
        <p:spPr>
          <a:xfrm>
            <a:off x="515988" y="2573432"/>
            <a:ext cx="2924730" cy="461665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Use doorstep health model  to educate 5+ million /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yr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with NCD prevention programs</a:t>
            </a:r>
            <a:endParaRPr lang="ru" sz="12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D080AE-89BB-684B-A3DA-E8CD1CE2F320}"/>
              </a:ext>
            </a:extLst>
          </p:cNvPr>
          <p:cNvSpPr/>
          <p:nvPr/>
        </p:nvSpPr>
        <p:spPr>
          <a:xfrm>
            <a:off x="523092" y="3142169"/>
            <a:ext cx="2902289" cy="461665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Leverage reach of large partners like Rotary, Piramal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Swasthya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FF3EA-51B3-9A4D-AD73-35259599677E}"/>
              </a:ext>
            </a:extLst>
          </p:cNvPr>
          <p:cNvSpPr/>
          <p:nvPr/>
        </p:nvSpPr>
        <p:spPr>
          <a:xfrm>
            <a:off x="535324" y="3736304"/>
            <a:ext cx="2880982" cy="461665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Adapt  for post-COVID – mental health @work, Digitize schools program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0EB29-D583-E443-837D-D64D49BAB992}"/>
              </a:ext>
            </a:extLst>
          </p:cNvPr>
          <p:cNvSpPr/>
          <p:nvPr/>
        </p:nvSpPr>
        <p:spPr>
          <a:xfrm>
            <a:off x="531213" y="4264899"/>
            <a:ext cx="2876357" cy="461665"/>
          </a:xfrm>
          <a:prstGeom prst="rect">
            <a:avLst/>
          </a:prstGeom>
          <a:ln w="28575">
            <a:solidFill>
              <a:srgbClr val="F5B859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Get non-Health NGOs </a:t>
            </a:r>
            <a:r>
              <a:rPr lang="en-US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eg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Education NGOs and industry bodies like CII on board </a:t>
            </a:r>
            <a:endParaRPr lang="ru" sz="12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C0236-4EF5-8C44-838F-4325685FA88C}"/>
              </a:ext>
            </a:extLst>
          </p:cNvPr>
          <p:cNvSpPr/>
          <p:nvPr/>
        </p:nvSpPr>
        <p:spPr>
          <a:xfrm>
            <a:off x="490485" y="6231818"/>
            <a:ext cx="2909146" cy="646331"/>
          </a:xfrm>
          <a:prstGeom prst="rect">
            <a:avLst/>
          </a:prstGeom>
          <a:ln w="28575">
            <a:solidFill>
              <a:srgbClr val="D12139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Add NCD Prevention to Disaster Preparedness.   </a:t>
            </a:r>
          </a:p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Expand to slums + migrant workers.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5BD0E9-DE3C-384F-9CDA-C1E4975B9F7B}"/>
              </a:ext>
            </a:extLst>
          </p:cNvPr>
          <p:cNvSpPr/>
          <p:nvPr/>
        </p:nvSpPr>
        <p:spPr>
          <a:xfrm>
            <a:off x="515988" y="5649564"/>
            <a:ext cx="2875993" cy="461665"/>
          </a:xfrm>
          <a:prstGeom prst="rect">
            <a:avLst/>
          </a:prstGeom>
          <a:ln w="28575">
            <a:solidFill>
              <a:srgbClr val="D12139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Make rural communities healthy communities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6C5FC-CE52-4F44-8C31-AD48AA45A735}"/>
              </a:ext>
            </a:extLst>
          </p:cNvPr>
          <p:cNvSpPr/>
          <p:nvPr/>
        </p:nvSpPr>
        <p:spPr>
          <a:xfrm>
            <a:off x="6787732" y="5162366"/>
            <a:ext cx="1860442" cy="461665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Publish Schools Healthy Recipe e-Books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9BFE2B-1987-A446-8FDB-CF099C865DAA}"/>
              </a:ext>
            </a:extLst>
          </p:cNvPr>
          <p:cNvSpPr/>
          <p:nvPr/>
        </p:nvSpPr>
        <p:spPr>
          <a:xfrm>
            <a:off x="3640671" y="3001532"/>
            <a:ext cx="2908426" cy="461665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Social Media Influencers +  media articles on NCD Prevention/eating right 20/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yr</a:t>
            </a:r>
            <a:endParaRPr lang="ru" sz="12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DF614B-47BF-6F42-A59E-ADFB5EAE4A2D}"/>
              </a:ext>
            </a:extLst>
          </p:cNvPr>
          <p:cNvSpPr/>
          <p:nvPr/>
        </p:nvSpPr>
        <p:spPr>
          <a:xfrm>
            <a:off x="3647292" y="3627856"/>
            <a:ext cx="2886110" cy="646331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 with celebrities in creative ways – Chefs (like </a:t>
            </a:r>
            <a:r>
              <a:rPr lang="en-US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VahChef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), CEOs, cricket/sports star (</a:t>
            </a:r>
            <a:r>
              <a:rPr lang="en-US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Mithali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Raj) to promote healthy living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5DD31DE-50DE-D646-A117-454E7406EF98}"/>
              </a:ext>
            </a:extLst>
          </p:cNvPr>
          <p:cNvSpPr/>
          <p:nvPr/>
        </p:nvSpPr>
        <p:spPr>
          <a:xfrm>
            <a:off x="3645578" y="4428587"/>
            <a:ext cx="2864922" cy="830997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Ambassador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eg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Chef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Saby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promote eating right.   Inspire student chefs.  </a:t>
            </a:r>
          </a:p>
          <a:p>
            <a:pPr lvl="0"/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 with Bangalore Foodies Club and other groups of food enthusiasts. 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2858BA8-B141-6645-B8A6-0D316B320896}"/>
              </a:ext>
            </a:extLst>
          </p:cNvPr>
          <p:cNvSpPr/>
          <p:nvPr/>
        </p:nvSpPr>
        <p:spPr>
          <a:xfrm>
            <a:off x="6764388" y="2573432"/>
            <a:ext cx="1886152" cy="1754326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Leverage Tech, digitize to scale </a:t>
            </a:r>
            <a:r>
              <a:rPr lang="en-US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ie</a:t>
            </a:r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expand reach, increase efficiency, lower cost. Build Arogya Wellness Platform to streamline operations/data.  Use AI to increase engagement and improve impact.  Use Govt platforms like Diksha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2D6DCC-1508-B342-9980-688DC9863650}"/>
              </a:ext>
            </a:extLst>
          </p:cNvPr>
          <p:cNvSpPr/>
          <p:nvPr/>
        </p:nvSpPr>
        <p:spPr>
          <a:xfrm>
            <a:off x="6777243" y="4428587"/>
            <a:ext cx="1886152" cy="646331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Engage with </a:t>
            </a:r>
            <a:r>
              <a:rPr lang="en-US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Swiggy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 highlight healthy restaurants 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330C92-F207-9F49-8B2C-B215EC8391A1}"/>
              </a:ext>
            </a:extLst>
          </p:cNvPr>
          <p:cNvGrpSpPr/>
          <p:nvPr/>
        </p:nvGrpSpPr>
        <p:grpSpPr>
          <a:xfrm>
            <a:off x="3876988" y="6217274"/>
            <a:ext cx="4963243" cy="400110"/>
            <a:chOff x="744257" y="6072529"/>
            <a:chExt cx="4963243" cy="40011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0962C44-70BC-0D42-8DD1-8FE93D194592}"/>
                </a:ext>
              </a:extLst>
            </p:cNvPr>
            <p:cNvSpPr/>
            <p:nvPr/>
          </p:nvSpPr>
          <p:spPr>
            <a:xfrm>
              <a:off x="744257" y="6159640"/>
              <a:ext cx="200967" cy="200967"/>
            </a:xfrm>
            <a:prstGeom prst="rect">
              <a:avLst/>
            </a:prstGeom>
            <a:solidFill>
              <a:srgbClr val="B9AD1C"/>
            </a:solidFill>
            <a:ln>
              <a:solidFill>
                <a:srgbClr val="B9AD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00B53A6-B4FE-664F-94CB-FFD8E33ECBB3}"/>
                </a:ext>
              </a:extLst>
            </p:cNvPr>
            <p:cNvSpPr/>
            <p:nvPr/>
          </p:nvSpPr>
          <p:spPr>
            <a:xfrm>
              <a:off x="946195" y="6072529"/>
              <a:ext cx="1378105" cy="400110"/>
            </a:xfrm>
            <a:prstGeom prst="rect">
              <a:avLst/>
            </a:prstGeom>
            <a:ln>
              <a:solidFill>
                <a:srgbClr val="B9AD1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Work started, Already Progressing 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CA9B8F0-2375-5B42-BC0B-C25D4AB2C5AA}"/>
                </a:ext>
              </a:extLst>
            </p:cNvPr>
            <p:cNvSpPr/>
            <p:nvPr/>
          </p:nvSpPr>
          <p:spPr>
            <a:xfrm>
              <a:off x="2525570" y="6159640"/>
              <a:ext cx="200967" cy="200967"/>
            </a:xfrm>
            <a:prstGeom prst="rect">
              <a:avLst/>
            </a:prstGeom>
            <a:solidFill>
              <a:srgbClr val="D12139"/>
            </a:solidFill>
            <a:ln>
              <a:solidFill>
                <a:srgbClr val="B9AD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BC119B8-911A-DC40-B474-DDEB0DC7451A}"/>
                </a:ext>
              </a:extLst>
            </p:cNvPr>
            <p:cNvSpPr/>
            <p:nvPr/>
          </p:nvSpPr>
          <p:spPr>
            <a:xfrm>
              <a:off x="2727508" y="6136029"/>
              <a:ext cx="1136850" cy="246221"/>
            </a:xfrm>
            <a:prstGeom prst="rect">
              <a:avLst/>
            </a:prstGeom>
            <a:ln>
              <a:solidFill>
                <a:srgbClr val="B9AD1C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 work done yet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DD0CD61-9DDF-1245-8F7D-5D44A3E7C3DE}"/>
                </a:ext>
              </a:extLst>
            </p:cNvPr>
            <p:cNvSpPr/>
            <p:nvPr/>
          </p:nvSpPr>
          <p:spPr>
            <a:xfrm>
              <a:off x="4127458" y="6159640"/>
              <a:ext cx="200967" cy="200967"/>
            </a:xfrm>
            <a:prstGeom prst="rect">
              <a:avLst/>
            </a:prstGeom>
            <a:solidFill>
              <a:srgbClr val="F5B859"/>
            </a:solidFill>
            <a:ln>
              <a:solidFill>
                <a:srgbClr val="B9AD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9ADF2F9-7CC0-3744-B3E9-2897805DD9E2}"/>
                </a:ext>
              </a:extLst>
            </p:cNvPr>
            <p:cNvSpPr/>
            <p:nvPr/>
          </p:nvSpPr>
          <p:spPr>
            <a:xfrm>
              <a:off x="4329395" y="6072529"/>
              <a:ext cx="1378105" cy="400110"/>
            </a:xfrm>
            <a:prstGeom prst="rect">
              <a:avLst/>
            </a:prstGeom>
            <a:ln>
              <a:solidFill>
                <a:srgbClr val="B9AD1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Calibri" panose="020F0502020204030204" pitchFamily="34" charset="0"/>
                  <a:cs typeface="Calibri" panose="020F0502020204030204" pitchFamily="34" charset="0"/>
                </a:rPr>
                <a:t>Work not started, all requirements ready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49D13BCB-8035-1F4C-9401-3D1079E9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633" y="1238903"/>
            <a:ext cx="604577" cy="60457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B97E58C-F5DA-C748-833D-6198AB91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93206" y="1386954"/>
            <a:ext cx="384749" cy="38474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E712A96-E042-3445-8078-D760AFD45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4604" y="1373753"/>
            <a:ext cx="384749" cy="38474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F32B8BC-F59F-9C44-8F33-F4275402FBD1}"/>
              </a:ext>
            </a:extLst>
          </p:cNvPr>
          <p:cNvSpPr/>
          <p:nvPr/>
        </p:nvSpPr>
        <p:spPr>
          <a:xfrm>
            <a:off x="523273" y="4861032"/>
            <a:ext cx="2876357" cy="646331"/>
          </a:xfrm>
          <a:prstGeom prst="rect">
            <a:avLst/>
          </a:prstGeom>
          <a:ln w="28575">
            <a:solidFill>
              <a:srgbClr val="F5B859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Expand Rural </a:t>
            </a:r>
            <a:r>
              <a:rPr lang="en-US" sz="1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MyThali</a:t>
            </a:r>
            <a:r>
              <a:rPr lang="en-US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to adolescent girls in school + outside school in the village with PATH; measure effectiveness with Nielsen </a:t>
            </a:r>
            <a:r>
              <a:rPr lang="ru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0" name="Google Shape;177;p20" descr="ArogyaWorld_Logo_RGB.jpg">
            <a:extLst>
              <a:ext uri="{FF2B5EF4-FFF2-40B4-BE49-F238E27FC236}">
                <a16:creationId xmlns:a16="http://schemas.microsoft.com/office/drawing/2014/main" id="{F5DA8AC2-7A09-274C-AFFE-68A4608F7A7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4972289-8B6F-684C-A05C-C256E4BCF0E9}"/>
              </a:ext>
            </a:extLst>
          </p:cNvPr>
          <p:cNvSpPr/>
          <p:nvPr/>
        </p:nvSpPr>
        <p:spPr>
          <a:xfrm>
            <a:off x="3611620" y="2585123"/>
            <a:ext cx="2864922" cy="276999"/>
          </a:xfrm>
          <a:prstGeom prst="rect">
            <a:avLst/>
          </a:prstGeom>
          <a:ln w="28575">
            <a:solidFill>
              <a:srgbClr val="B9AD1C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Increase strategic communications outputs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1A835A-8804-A844-B23A-59779A577DE7}"/>
              </a:ext>
            </a:extLst>
          </p:cNvPr>
          <p:cNvSpPr/>
          <p:nvPr/>
        </p:nvSpPr>
        <p:spPr>
          <a:xfrm>
            <a:off x="6806498" y="5705286"/>
            <a:ext cx="1886152" cy="461665"/>
          </a:xfrm>
          <a:prstGeom prst="rect">
            <a:avLst/>
          </a:prstGeom>
          <a:ln w="28575">
            <a:solidFill>
              <a:srgbClr val="FDBE57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Project ECHO to build community  </a:t>
            </a:r>
          </a:p>
        </p:txBody>
      </p:sp>
    </p:spTree>
    <p:extLst>
      <p:ext uri="{BB962C8B-B14F-4D97-AF65-F5344CB8AC3E}">
        <p14:creationId xmlns:p14="http://schemas.microsoft.com/office/powerpoint/2010/main" val="1095900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1003300" y="415290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0" name="Google Shape;180;p20"/>
          <p:cNvGraphicFramePr/>
          <p:nvPr/>
        </p:nvGraphicFramePr>
        <p:xfrm>
          <a:off x="2342254" y="2248856"/>
          <a:ext cx="4444089" cy="5641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81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 </a:t>
                      </a:r>
                      <a:endParaRPr sz="1100" b="1" u="none" strike="noStrike" cap="none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sz="1100" b="1" u="none" strike="noStrike" cap="none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sz="1100" b="1" u="none" strike="noStrike" cap="none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million</a:t>
                      </a:r>
                      <a:endParaRPr sz="1100" b="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million</a:t>
                      </a:r>
                      <a:endParaRPr sz="1100" b="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million</a:t>
                      </a:r>
                      <a:endParaRPr sz="1100" b="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34354" marB="343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" descr="Protein Intake Day Plan">
            <a:extLst>
              <a:ext uri="{FF2B5EF4-FFF2-40B4-BE49-F238E27FC236}">
                <a16:creationId xmlns:a16="http://schemas.microsoft.com/office/drawing/2014/main" id="{ACC577A7-2F36-C14B-8185-A418EA47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7" y="4407049"/>
            <a:ext cx="2340846" cy="23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AE304-A8CF-214A-9884-02D7D45A482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6"/>
          <a:stretch/>
        </p:blipFill>
        <p:spPr bwMode="auto">
          <a:xfrm>
            <a:off x="2785702" y="4474551"/>
            <a:ext cx="4072297" cy="219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06;p42" descr="WhatsApp Image 2018-05-10 at 3.02.51 PM(1).jpeg">
            <a:extLst>
              <a:ext uri="{FF2B5EF4-FFF2-40B4-BE49-F238E27FC236}">
                <a16:creationId xmlns:a16="http://schemas.microsoft.com/office/drawing/2014/main" id="{E7F844A1-096F-B942-8742-983205AE4A6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364" y="4454674"/>
            <a:ext cx="1776679" cy="22172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F7380A-92BF-D641-8E51-16A9A6786484}"/>
              </a:ext>
            </a:extLst>
          </p:cNvPr>
          <p:cNvGraphicFramePr>
            <a:graphicFrameLocks noGrp="1"/>
          </p:cNvGraphicFramePr>
          <p:nvPr/>
        </p:nvGraphicFramePr>
        <p:xfrm>
          <a:off x="444857" y="3052167"/>
          <a:ext cx="8254285" cy="117836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650858">
                  <a:extLst>
                    <a:ext uri="{9D8B030D-6E8A-4147-A177-3AD203B41FA5}">
                      <a16:colId xmlns:a16="http://schemas.microsoft.com/office/drawing/2014/main" val="438348859"/>
                    </a:ext>
                  </a:extLst>
                </a:gridCol>
                <a:gridCol w="2316170">
                  <a:extLst>
                    <a:ext uri="{9D8B030D-6E8A-4147-A177-3AD203B41FA5}">
                      <a16:colId xmlns:a16="http://schemas.microsoft.com/office/drawing/2014/main" val="2749768193"/>
                    </a:ext>
                  </a:extLst>
                </a:gridCol>
                <a:gridCol w="1347832">
                  <a:extLst>
                    <a:ext uri="{9D8B030D-6E8A-4147-A177-3AD203B41FA5}">
                      <a16:colId xmlns:a16="http://schemas.microsoft.com/office/drawing/2014/main" val="4121193682"/>
                    </a:ext>
                  </a:extLst>
                </a:gridCol>
                <a:gridCol w="2939425">
                  <a:extLst>
                    <a:ext uri="{9D8B030D-6E8A-4147-A177-3AD203B41FA5}">
                      <a16:colId xmlns:a16="http://schemas.microsoft.com/office/drawing/2014/main" val="166537615"/>
                    </a:ext>
                  </a:extLst>
                </a:gridCol>
              </a:tblGrid>
              <a:tr h="460054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21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Implementation Cost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21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Reach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21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Cost / Beneficiary 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21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257452"/>
                  </a:ext>
                </a:extLst>
              </a:tr>
              <a:tr h="359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2010-2020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 million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million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 cents 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7959"/>
                  </a:ext>
                </a:extLst>
              </a:tr>
              <a:tr h="359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2020-2022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$2 million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million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 cents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91479"/>
                  </a:ext>
                </a:extLst>
              </a:tr>
            </a:tbl>
          </a:graphicData>
        </a:graphic>
      </p:graphicFrame>
      <p:sp>
        <p:nvSpPr>
          <p:cNvPr id="16" name="Google Shape;175;p20">
            <a:extLst>
              <a:ext uri="{FF2B5EF4-FFF2-40B4-BE49-F238E27FC236}">
                <a16:creationId xmlns:a16="http://schemas.microsoft.com/office/drawing/2014/main" id="{60EDAF90-EE3D-7144-A9DE-847BB957B1CD}"/>
              </a:ext>
            </a:extLst>
          </p:cNvPr>
          <p:cNvSpPr txBox="1"/>
          <p:nvPr/>
        </p:nvSpPr>
        <p:spPr>
          <a:xfrm>
            <a:off x="-15401" y="1022988"/>
            <a:ext cx="9159402" cy="981849"/>
          </a:xfrm>
          <a:prstGeom prst="rect">
            <a:avLst/>
          </a:prstGeom>
          <a:solidFill>
            <a:srgbClr val="F5B859"/>
          </a:solidFill>
          <a:ln>
            <a:noFill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strike="noStrike" cap="none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By The End Of 2022 - When India Will Be 75, We Want To Educate 22 Million</a:t>
            </a:r>
            <a:endParaRPr lang="en-US" sz="2000" b="1" i="0" u="none" strike="noStrike" cap="none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Google Shape;475;p10">
            <a:extLst>
              <a:ext uri="{FF2B5EF4-FFF2-40B4-BE49-F238E27FC236}">
                <a16:creationId xmlns:a16="http://schemas.microsoft.com/office/drawing/2014/main" id="{C844F18C-C260-CE4F-922B-25E7F2D0D094}"/>
              </a:ext>
            </a:extLst>
          </p:cNvPr>
          <p:cNvSpPr txBox="1"/>
          <p:nvPr/>
        </p:nvSpPr>
        <p:spPr>
          <a:xfrm>
            <a:off x="519733" y="323558"/>
            <a:ext cx="82144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We Going?</a:t>
            </a:r>
          </a:p>
        </p:txBody>
      </p:sp>
      <p:pic>
        <p:nvPicPr>
          <p:cNvPr id="10" name="Google Shape;177;p20" descr="ArogyaWorld_Logo_RGB.jpg">
            <a:extLst>
              <a:ext uri="{FF2B5EF4-FFF2-40B4-BE49-F238E27FC236}">
                <a16:creationId xmlns:a16="http://schemas.microsoft.com/office/drawing/2014/main" id="{4E4F18B0-C017-0842-B6D3-9C641A78D2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15144" y="-894070"/>
            <a:ext cx="8113712" cy="6858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E51937"/>
                </a:solidFill>
                <a:latin typeface="Montserrat" pitchFamily="2" charset="77"/>
                <a:ea typeface="+mj-ea"/>
                <a:cs typeface="Arial" pitchFamily="34" charset="0"/>
              </a:rPr>
              <a:t>THE AROGYA WORLD FAMILY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310411" y="6506368"/>
            <a:ext cx="8153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Arogya World is a US based 501 ( c) 3  non profit.  Arogya World India Trust </a:t>
            </a:r>
            <a:r>
              <a:rPr lang="en-US" sz="1000" i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80G cleared in India.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9B017B7-63D9-A34A-8B70-035251C08120}"/>
              </a:ext>
            </a:extLst>
          </p:cNvPr>
          <p:cNvSpPr txBox="1">
            <a:spLocks/>
          </p:cNvSpPr>
          <p:nvPr/>
        </p:nvSpPr>
        <p:spPr bwMode="auto">
          <a:xfrm>
            <a:off x="149834" y="655106"/>
            <a:ext cx="8833589" cy="47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36550">
              <a:buClr>
                <a:srgbClr val="FDBE57"/>
              </a:buClr>
            </a:pPr>
            <a:endParaRPr lang="en-US" sz="1200" b="1" u="sng" dirty="0">
              <a:solidFill>
                <a:srgbClr val="7038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36550">
              <a:buClr>
                <a:srgbClr val="FDBE57"/>
              </a:buClr>
            </a:pPr>
            <a:r>
              <a:rPr lang="en-US" sz="1400" b="1" u="sng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Arogya World US Board </a:t>
            </a:r>
          </a:p>
          <a:p>
            <a:pPr indent="-336550">
              <a:spcAft>
                <a:spcPts val="1500"/>
              </a:spcAft>
              <a:buClr>
                <a:srgbClr val="FDBE57"/>
              </a:buClr>
            </a:pP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Nalini Saligram,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Founder &amp; CEO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Pamela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Yih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CFO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Dr. Seema Bhatia • Deepa Prahalad • Kathryn Graves • Gloria Barone • Denise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Freier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Emilie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Ninan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Radhika Papandreou • Swati Choudhary • Heather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Nornes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Neeru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Arora </a:t>
            </a:r>
          </a:p>
          <a:p>
            <a:pPr>
              <a:buClr>
                <a:srgbClr val="FDBE57"/>
              </a:buClr>
            </a:pPr>
            <a:r>
              <a:rPr lang="en-US" sz="1400" b="1" u="sng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Arogya World India Trust Board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Clr>
                <a:srgbClr val="FDBE57"/>
              </a:buClr>
            </a:pP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Susheela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Venkataraman –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Chairperson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Ujwal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Thakkar • Keshav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Desiraju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 Dr Ashwin Naik • Dr. Nalini Saligram -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Founder Trustee </a:t>
            </a:r>
          </a:p>
          <a:p>
            <a:pPr>
              <a:buClr>
                <a:srgbClr val="FDBE57"/>
              </a:buClr>
            </a:pPr>
            <a:endParaRPr lang="en-US" sz="1400" b="1" dirty="0">
              <a:solidFill>
                <a:srgbClr val="7038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36550">
              <a:spcAft>
                <a:spcPts val="1500"/>
              </a:spcAft>
              <a:buClr>
                <a:srgbClr val="FDBE57"/>
              </a:buClr>
            </a:pPr>
            <a:r>
              <a:rPr lang="en-US" sz="1400" b="1" u="sng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Consultants/Staff</a:t>
            </a:r>
          </a:p>
          <a:p>
            <a:pPr indent="-336550">
              <a:spcAft>
                <a:spcPts val="1500"/>
              </a:spcAft>
              <a:buClr>
                <a:srgbClr val="FDBE57"/>
              </a:buClr>
            </a:pP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Walavalkar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Chief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Usha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Chander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Head, Healthy Workplace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  Dr Smriti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Pahwa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Director, North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Ashwini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Thakker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Regional Director, West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Shyamala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Sami -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 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  Dr. Sandhya Ramalingam,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Evaluation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Nandan Bhatia,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Healthy Workplaces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Dr. Geeta Bharadwaj, 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Workplace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•. Nandini Ganesh -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Schools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 Meghana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Nutritionist, </a:t>
            </a:r>
            <a:r>
              <a:rPr lang="en-US" sz="1400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MyThali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Kshema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Kurup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Communications, </a:t>
            </a:r>
            <a:r>
              <a:rPr lang="en-US" sz="1400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MyThali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Gene Levin,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Finance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Michelle Press,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Vijayalakshmi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Hareesh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Workplace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Raghu S,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 Lead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Mugdha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Gangopadhyay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Development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Dr.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Amita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Kshirsagar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Kriti Pradhan,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  <a:p>
            <a:pPr indent="-336550">
              <a:spcAft>
                <a:spcPts val="1500"/>
              </a:spcAft>
              <a:buClr>
                <a:srgbClr val="FDBE57"/>
              </a:buClr>
            </a:pPr>
            <a:r>
              <a:rPr lang="en-US" sz="1400" b="1" u="sng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Experts &amp; Advisors</a:t>
            </a:r>
          </a:p>
          <a:p>
            <a:pPr indent="-336550">
              <a:spcAft>
                <a:spcPts val="1500"/>
              </a:spcAft>
              <a:buClr>
                <a:srgbClr val="FDBE57"/>
              </a:buClr>
            </a:pP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K. Srinath Reddy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–Public Health Foundation of India (PHFI)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Dr. V. Mohan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–Madras Diabetes Research Foundation, (MDRF)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D. Prabhakaran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–PHFI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Dr. Nikhil Tandon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–All India Institute of Medical Sciences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Dr. K.M. Venkat Narayan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Emory University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Dr. Bonnie Spring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–Northwestern University 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Dr.Monika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Arora • Dr. Francine Kaufman  • Dr. Om P. Ganda  • Dr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Sethu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Reddy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 Mahalingam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 Ashish Jain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 Balaji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Santanam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Prof Maheshwari • Amber </a:t>
            </a:r>
            <a:r>
              <a:rPr lang="en-US" sz="1400" b="1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Alam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 Ruchika Sachdeva 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(Chair </a:t>
            </a:r>
            <a:r>
              <a:rPr lang="en-US" sz="1400" dirty="0" err="1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MyThali</a:t>
            </a:r>
            <a:r>
              <a:rPr lang="en-US" sz="1400" dirty="0">
                <a:solidFill>
                  <a:srgbClr val="7038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Advisors)</a:t>
            </a:r>
          </a:p>
          <a:p>
            <a:pPr marL="336550" indent="-336550">
              <a:lnSpc>
                <a:spcPts val="2200"/>
              </a:lnSpc>
              <a:buClr>
                <a:srgbClr val="FDBE57"/>
              </a:buClr>
            </a:pPr>
            <a:endParaRPr lang="en-US" sz="1200" dirty="0">
              <a:solidFill>
                <a:srgbClr val="7038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EA0FC-EFF0-814B-B628-2E7400FF8AF4}"/>
              </a:ext>
            </a:extLst>
          </p:cNvPr>
          <p:cNvSpPr txBox="1"/>
          <p:nvPr/>
        </p:nvSpPr>
        <p:spPr>
          <a:xfrm>
            <a:off x="223472" y="257149"/>
            <a:ext cx="8240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Arogya World Family</a:t>
            </a:r>
            <a:endParaRPr lang="en-US" sz="3200" dirty="0">
              <a:solidFill>
                <a:srgbClr val="D1213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74" y="0"/>
            <a:ext cx="9223273" cy="69114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90EE35-0832-6C4E-8199-0F443BFE72E5}"/>
              </a:ext>
            </a:extLst>
          </p:cNvPr>
          <p:cNvSpPr/>
          <p:nvPr/>
        </p:nvSpPr>
        <p:spPr>
          <a:xfrm>
            <a:off x="-79275" y="5211398"/>
            <a:ext cx="9223273" cy="1798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5635" y="5384898"/>
            <a:ext cx="81672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5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7" name="Google Shape;763;p43" descr="ArogyaWorld_Logo_RGB.jpg">
            <a:extLst>
              <a:ext uri="{FF2B5EF4-FFF2-40B4-BE49-F238E27FC236}">
                <a16:creationId xmlns:a16="http://schemas.microsoft.com/office/drawing/2014/main" id="{FE9585D9-ADCD-B147-BDEE-7AB0F7183B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4639" y="5384898"/>
            <a:ext cx="1399942" cy="553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1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AED2-1E07-824C-9848-48B37C54774B}"/>
              </a:ext>
            </a:extLst>
          </p:cNvPr>
          <p:cNvSpPr/>
          <p:nvPr/>
        </p:nvSpPr>
        <p:spPr>
          <a:xfrm>
            <a:off x="409325" y="3933397"/>
            <a:ext cx="22693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Drive the Big Problem</a:t>
            </a:r>
            <a:endParaRPr lang="en-US" sz="3200" dirty="0">
              <a:solidFill>
                <a:srgbClr val="D1213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12BA91-5748-B541-B6E0-1AEA690AD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0273" y="-2180565"/>
            <a:ext cx="616089" cy="6160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56D02A3-0E25-7E48-8FE5-20F31E761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4030" y="-1332070"/>
            <a:ext cx="717161" cy="7171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D1A0F7-6E74-BF4F-AA91-B0EE1A680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6987" y="-1457425"/>
            <a:ext cx="967869" cy="9678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5F05F-494B-6C43-95DB-BAD585226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4419" y="-2455402"/>
            <a:ext cx="846691" cy="84669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C7830DB-42A4-A245-860D-9465C7F41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0258" y="-2455402"/>
            <a:ext cx="624449" cy="62444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8727D6F-C176-5A49-BAED-6A1E5335A3AD}"/>
              </a:ext>
            </a:extLst>
          </p:cNvPr>
          <p:cNvGrpSpPr/>
          <p:nvPr/>
        </p:nvGrpSpPr>
        <p:grpSpPr>
          <a:xfrm>
            <a:off x="6022360" y="3515905"/>
            <a:ext cx="2818855" cy="3066380"/>
            <a:chOff x="6022360" y="3515905"/>
            <a:chExt cx="2818855" cy="30663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018DCA-965C-2B42-8766-9EC6F3A9DD0D}"/>
                </a:ext>
              </a:extLst>
            </p:cNvPr>
            <p:cNvSpPr txBox="1"/>
            <p:nvPr/>
          </p:nvSpPr>
          <p:spPr>
            <a:xfrm>
              <a:off x="6022360" y="6274508"/>
              <a:ext cx="1326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Employers</a:t>
              </a:r>
            </a:p>
          </p:txBody>
        </p:sp>
        <p:pic>
          <p:nvPicPr>
            <p:cNvPr id="43" name="Picture 42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7CF63B7E-06FF-D34B-9B90-4B395ABF9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667" r="16667"/>
            <a:stretch/>
          </p:blipFill>
          <p:spPr>
            <a:xfrm>
              <a:off x="6096905" y="3515905"/>
              <a:ext cx="2744310" cy="274431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B4BBD3E-FF1F-A244-AC34-EDF86F61FA1A}"/>
              </a:ext>
            </a:extLst>
          </p:cNvPr>
          <p:cNvGrpSpPr/>
          <p:nvPr/>
        </p:nvGrpSpPr>
        <p:grpSpPr>
          <a:xfrm>
            <a:off x="3111203" y="3525968"/>
            <a:ext cx="2823985" cy="3052087"/>
            <a:chOff x="3111203" y="3525968"/>
            <a:chExt cx="2823985" cy="30520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12212A-2AFA-3745-BCE2-903C76CF38E7}"/>
                </a:ext>
              </a:extLst>
            </p:cNvPr>
            <p:cNvSpPr txBox="1"/>
            <p:nvPr/>
          </p:nvSpPr>
          <p:spPr>
            <a:xfrm>
              <a:off x="3111203" y="6270278"/>
              <a:ext cx="1326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Health Systems</a:t>
              </a:r>
            </a:p>
          </p:txBody>
        </p:sp>
        <p:pic>
          <p:nvPicPr>
            <p:cNvPr id="45" name="Picture 44" descr="A group of people standing in a room&#10;&#10;Description automatically generated">
              <a:extLst>
                <a:ext uri="{FF2B5EF4-FFF2-40B4-BE49-F238E27FC236}">
                  <a16:creationId xmlns:a16="http://schemas.microsoft.com/office/drawing/2014/main" id="{67DF4BA3-E357-F549-8711-4AD5AC4C9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3958" r="13958"/>
            <a:stretch/>
          </p:blipFill>
          <p:spPr>
            <a:xfrm>
              <a:off x="3190878" y="3525968"/>
              <a:ext cx="2744310" cy="27443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A494BF-E93A-1349-9591-D00F43037B26}"/>
              </a:ext>
            </a:extLst>
          </p:cNvPr>
          <p:cNvGrpSpPr/>
          <p:nvPr/>
        </p:nvGrpSpPr>
        <p:grpSpPr>
          <a:xfrm>
            <a:off x="5984257" y="334983"/>
            <a:ext cx="2856731" cy="3065950"/>
            <a:chOff x="5984257" y="334983"/>
            <a:chExt cx="2856731" cy="30659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ACB0B6-35B4-5040-B957-20C521ED64E0}"/>
                </a:ext>
              </a:extLst>
            </p:cNvPr>
            <p:cNvSpPr txBox="1"/>
            <p:nvPr/>
          </p:nvSpPr>
          <p:spPr>
            <a:xfrm>
              <a:off x="5984257" y="3093156"/>
              <a:ext cx="2756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Big Tobacco and Big Food</a:t>
              </a:r>
            </a:p>
          </p:txBody>
        </p:sp>
        <p:pic>
          <p:nvPicPr>
            <p:cNvPr id="47" name="Picture 46" descr="A picture containing food, filled, table, hot&#10;&#10;Description automatically generated">
              <a:extLst>
                <a:ext uri="{FF2B5EF4-FFF2-40B4-BE49-F238E27FC236}">
                  <a16:creationId xmlns:a16="http://schemas.microsoft.com/office/drawing/2014/main" id="{20F53114-AD2C-7C44-BD86-2EF88E76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9891" t="98" r="8131" b="-98"/>
            <a:stretch/>
          </p:blipFill>
          <p:spPr>
            <a:xfrm>
              <a:off x="6084009" y="334983"/>
              <a:ext cx="2756979" cy="275697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0348E2-7382-804F-AB2A-24C6B199D176}"/>
              </a:ext>
            </a:extLst>
          </p:cNvPr>
          <p:cNvGrpSpPr/>
          <p:nvPr/>
        </p:nvGrpSpPr>
        <p:grpSpPr>
          <a:xfrm>
            <a:off x="3137543" y="334983"/>
            <a:ext cx="2820743" cy="3047498"/>
            <a:chOff x="3137543" y="334983"/>
            <a:chExt cx="2820743" cy="30474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3BC85B-2982-DA4A-A4EC-93D4FBD2B983}"/>
                </a:ext>
              </a:extLst>
            </p:cNvPr>
            <p:cNvSpPr txBox="1"/>
            <p:nvPr/>
          </p:nvSpPr>
          <p:spPr>
            <a:xfrm>
              <a:off x="3137543" y="3074704"/>
              <a:ext cx="17617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Modern Lifestyle</a:t>
              </a:r>
            </a:p>
          </p:txBody>
        </p:sp>
        <p:pic>
          <p:nvPicPr>
            <p:cNvPr id="49" name="Picture 48" descr="A close up of a sandwich and fries on a plate&#10;&#10;Description automatically generated">
              <a:extLst>
                <a:ext uri="{FF2B5EF4-FFF2-40B4-BE49-F238E27FC236}">
                  <a16:creationId xmlns:a16="http://schemas.microsoft.com/office/drawing/2014/main" id="{39A25345-2148-AA48-A9E9-4D53C3929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6306" t="305" r="11738" b="-305"/>
            <a:stretch/>
          </p:blipFill>
          <p:spPr>
            <a:xfrm>
              <a:off x="3194188" y="334983"/>
              <a:ext cx="2764098" cy="27640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3752CC-F8C1-994D-A1DB-407C21E23208}"/>
              </a:ext>
            </a:extLst>
          </p:cNvPr>
          <p:cNvGrpSpPr/>
          <p:nvPr/>
        </p:nvGrpSpPr>
        <p:grpSpPr>
          <a:xfrm>
            <a:off x="262815" y="339061"/>
            <a:ext cx="2805651" cy="3043420"/>
            <a:chOff x="262815" y="339061"/>
            <a:chExt cx="2805651" cy="30434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63ECB-11B2-1145-871D-B7E569B4F3C4}"/>
                </a:ext>
              </a:extLst>
            </p:cNvPr>
            <p:cNvSpPr txBox="1"/>
            <p:nvPr/>
          </p:nvSpPr>
          <p:spPr>
            <a:xfrm>
              <a:off x="262815" y="3074704"/>
              <a:ext cx="1288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Urbanization</a:t>
              </a:r>
            </a:p>
          </p:txBody>
        </p:sp>
        <p:pic>
          <p:nvPicPr>
            <p:cNvPr id="51" name="Picture 50" descr="A large crowd of people&#10;&#10;Description automatically generated">
              <a:extLst>
                <a:ext uri="{FF2B5EF4-FFF2-40B4-BE49-F238E27FC236}">
                  <a16:creationId xmlns:a16="http://schemas.microsoft.com/office/drawing/2014/main" id="{597BBEBF-CD57-2144-8782-4C5963BCF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715" b="29619"/>
            <a:stretch/>
          </p:blipFill>
          <p:spPr>
            <a:xfrm>
              <a:off x="315461" y="339061"/>
              <a:ext cx="2753005" cy="2753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2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E12BA91-5748-B541-B6E0-1AEA690AD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273" y="-2180565"/>
            <a:ext cx="616089" cy="6160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56D02A3-0E25-7E48-8FE5-20F31E761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4030" y="-1332070"/>
            <a:ext cx="717161" cy="7171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D1A0F7-6E74-BF4F-AA91-B0EE1A680A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6987" y="-1457425"/>
            <a:ext cx="967869" cy="9678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B5F05F-494B-6C43-95DB-BAD585226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4419" y="-2455402"/>
            <a:ext cx="846691" cy="84669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C7830DB-42A4-A245-860D-9465C7F41B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30258" y="-2455402"/>
            <a:ext cx="624449" cy="624449"/>
          </a:xfrm>
          <a:prstGeom prst="rect">
            <a:avLst/>
          </a:prstGeom>
        </p:spPr>
      </p:pic>
      <p:sp>
        <p:nvSpPr>
          <p:cNvPr id="18" name="Google Shape;475;p10">
            <a:extLst>
              <a:ext uri="{FF2B5EF4-FFF2-40B4-BE49-F238E27FC236}">
                <a16:creationId xmlns:a16="http://schemas.microsoft.com/office/drawing/2014/main" id="{5A1D393A-820F-F544-8EC2-A21D6025AFCB}"/>
              </a:ext>
            </a:extLst>
          </p:cNvPr>
          <p:cNvSpPr txBox="1"/>
          <p:nvPr/>
        </p:nvSpPr>
        <p:spPr>
          <a:xfrm>
            <a:off x="425451" y="467936"/>
            <a:ext cx="82144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Solution: Prevention!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028E77-C8AB-4D4C-AD9F-801A20DF8B7A}"/>
              </a:ext>
            </a:extLst>
          </p:cNvPr>
          <p:cNvGrpSpPr/>
          <p:nvPr/>
        </p:nvGrpSpPr>
        <p:grpSpPr>
          <a:xfrm>
            <a:off x="425451" y="1279074"/>
            <a:ext cx="8844147" cy="1762214"/>
            <a:chOff x="519733" y="2561978"/>
            <a:chExt cx="8844147" cy="17622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D6B00D-E302-8447-B24C-7A1A7F112CA2}"/>
                </a:ext>
              </a:extLst>
            </p:cNvPr>
            <p:cNvGrpSpPr/>
            <p:nvPr/>
          </p:nvGrpSpPr>
          <p:grpSpPr>
            <a:xfrm>
              <a:off x="3918902" y="2600705"/>
              <a:ext cx="5444978" cy="1723487"/>
              <a:chOff x="4139960" y="1901931"/>
              <a:chExt cx="5444978" cy="1723487"/>
            </a:xfrm>
          </p:grpSpPr>
          <p:graphicFrame>
            <p:nvGraphicFramePr>
              <p:cNvPr id="39" name="Chart 38">
                <a:extLst>
                  <a:ext uri="{FF2B5EF4-FFF2-40B4-BE49-F238E27FC236}">
                    <a16:creationId xmlns:a16="http://schemas.microsoft.com/office/drawing/2014/main" id="{57879130-281D-6940-A101-9BE005C4FECB}"/>
                  </a:ext>
                </a:extLst>
              </p:cNvPr>
              <p:cNvGraphicFramePr/>
              <p:nvPr/>
            </p:nvGraphicFramePr>
            <p:xfrm>
              <a:off x="7084394" y="1901931"/>
              <a:ext cx="2500544" cy="17195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graphicFrame>
            <p:nvGraphicFramePr>
              <p:cNvPr id="40" name="Chart 39">
                <a:extLst>
                  <a:ext uri="{FF2B5EF4-FFF2-40B4-BE49-F238E27FC236}">
                    <a16:creationId xmlns:a16="http://schemas.microsoft.com/office/drawing/2014/main" id="{A68FA2C2-0F02-FB47-B3FB-1787D9512979}"/>
                  </a:ext>
                </a:extLst>
              </p:cNvPr>
              <p:cNvGraphicFramePr/>
              <p:nvPr/>
            </p:nvGraphicFramePr>
            <p:xfrm>
              <a:off x="5612177" y="1905849"/>
              <a:ext cx="2500544" cy="17195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graphicFrame>
            <p:nvGraphicFramePr>
              <p:cNvPr id="41" name="Chart 40">
                <a:extLst>
                  <a:ext uri="{FF2B5EF4-FFF2-40B4-BE49-F238E27FC236}">
                    <a16:creationId xmlns:a16="http://schemas.microsoft.com/office/drawing/2014/main" id="{FA6EE33A-EAB1-0F47-B8C3-91F5E7140871}"/>
                  </a:ext>
                </a:extLst>
              </p:cNvPr>
              <p:cNvGraphicFramePr/>
              <p:nvPr/>
            </p:nvGraphicFramePr>
            <p:xfrm>
              <a:off x="4139960" y="1905849"/>
              <a:ext cx="2500544" cy="17195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5"/>
              </a:graphicData>
            </a:graphic>
          </p:graphicFrame>
        </p:grpSp>
        <p:sp>
          <p:nvSpPr>
            <p:cNvPr id="21" name="Google Shape;388;p5">
              <a:extLst>
                <a:ext uri="{FF2B5EF4-FFF2-40B4-BE49-F238E27FC236}">
                  <a16:creationId xmlns:a16="http://schemas.microsoft.com/office/drawing/2014/main" id="{155316A9-60F4-C542-9DD6-35A094EC9FC5}"/>
                </a:ext>
              </a:extLst>
            </p:cNvPr>
            <p:cNvSpPr/>
            <p:nvPr/>
          </p:nvSpPr>
          <p:spPr>
            <a:xfrm>
              <a:off x="4569460" y="3394025"/>
              <a:ext cx="119575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Premature Heart Disease</a:t>
              </a:r>
              <a:endParaRPr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2" name="Google Shape;389;p5">
              <a:extLst>
                <a:ext uri="{FF2B5EF4-FFF2-40B4-BE49-F238E27FC236}">
                  <a16:creationId xmlns:a16="http://schemas.microsoft.com/office/drawing/2014/main" id="{82965740-E225-044E-A6C6-982ABEF5A31C}"/>
                </a:ext>
              </a:extLst>
            </p:cNvPr>
            <p:cNvSpPr/>
            <p:nvPr/>
          </p:nvSpPr>
          <p:spPr>
            <a:xfrm>
              <a:off x="6205279" y="3420530"/>
              <a:ext cx="87133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Type II </a:t>
              </a:r>
              <a:endParaRPr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Diabetes</a:t>
              </a:r>
              <a:endParaRPr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3" name="Google Shape;390;p5">
              <a:extLst>
                <a:ext uri="{FF2B5EF4-FFF2-40B4-BE49-F238E27FC236}">
                  <a16:creationId xmlns:a16="http://schemas.microsoft.com/office/drawing/2014/main" id="{3EF1C4EC-5F8A-8944-BB65-1DA9EA750D1E}"/>
                </a:ext>
              </a:extLst>
            </p:cNvPr>
            <p:cNvSpPr/>
            <p:nvPr/>
          </p:nvSpPr>
          <p:spPr>
            <a:xfrm>
              <a:off x="7686914" y="3520000"/>
              <a:ext cx="83529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Cancers</a:t>
              </a:r>
              <a:endParaRPr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4" name="Google Shape;301;p5">
              <a:extLst>
                <a:ext uri="{FF2B5EF4-FFF2-40B4-BE49-F238E27FC236}">
                  <a16:creationId xmlns:a16="http://schemas.microsoft.com/office/drawing/2014/main" id="{697A0FC7-7A58-6C48-8F35-128C2A014A93}"/>
                </a:ext>
              </a:extLst>
            </p:cNvPr>
            <p:cNvSpPr txBox="1">
              <a:spLocks/>
            </p:cNvSpPr>
            <p:nvPr/>
          </p:nvSpPr>
          <p:spPr>
            <a:xfrm>
              <a:off x="519733" y="2561978"/>
              <a:ext cx="2993564" cy="452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FDBE57"/>
                </a:buClr>
                <a:buSzPts val="1800"/>
                <a:buNone/>
              </a:pP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According to WHO:</a:t>
              </a:r>
              <a:endParaRPr lang="en-US" sz="16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C1AFB51-65CC-3241-8AB7-4BA97F78CCF8}"/>
                </a:ext>
              </a:extLst>
            </p:cNvPr>
            <p:cNvGrpSpPr/>
            <p:nvPr/>
          </p:nvGrpSpPr>
          <p:grpSpPr>
            <a:xfrm>
              <a:off x="535090" y="3052472"/>
              <a:ext cx="3099461" cy="1108544"/>
              <a:chOff x="458285" y="2605149"/>
              <a:chExt cx="4134932" cy="1344444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136AD6B5-53A6-FA45-B708-ADCEFA216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16942" y="2632855"/>
                <a:ext cx="811213" cy="811213"/>
              </a:xfrm>
              <a:prstGeom prst="rect">
                <a:avLst/>
              </a:prstGeom>
            </p:spPr>
          </p:pic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E18DDCD3-BB9A-194B-91FD-7AB51961B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129619" y="2658255"/>
                <a:ext cx="811213" cy="811213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61D785D5-F2CD-D343-9DB8-B0DC097EE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3575017" y="2605149"/>
                <a:ext cx="811213" cy="811213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7C21E3B-F4C0-AD40-B91A-871114D1AE63}"/>
                  </a:ext>
                </a:extLst>
              </p:cNvPr>
              <p:cNvSpPr/>
              <p:nvPr/>
            </p:nvSpPr>
            <p:spPr>
              <a:xfrm>
                <a:off x="458285" y="3389685"/>
                <a:ext cx="1079149" cy="559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 Healthy Diet</a:t>
                </a:r>
                <a:endParaRPr lang="en-US" sz="1200" b="1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A389A61-DFDD-6543-8CDD-E7C952288BFA}"/>
                  </a:ext>
                </a:extLst>
              </p:cNvPr>
              <p:cNvSpPr/>
              <p:nvPr/>
            </p:nvSpPr>
            <p:spPr>
              <a:xfrm>
                <a:off x="2184800" y="3412738"/>
                <a:ext cx="69660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Exercise</a:t>
                </a:r>
                <a:endParaRPr lang="en-US" sz="120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5BD842-ED95-3449-B566-02FD83683FF0}"/>
                  </a:ext>
                </a:extLst>
              </p:cNvPr>
              <p:cNvSpPr/>
              <p:nvPr/>
            </p:nvSpPr>
            <p:spPr>
              <a:xfrm>
                <a:off x="3465236" y="3389192"/>
                <a:ext cx="1127981" cy="559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Avoiding Tobacco </a:t>
                </a:r>
                <a:endParaRPr lang="en-US" sz="1200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173C3AC-82DC-E242-9AA2-36A25A6B44FE}"/>
                  </a:ext>
                </a:extLst>
              </p:cNvPr>
              <p:cNvSpPr/>
              <p:nvPr/>
            </p:nvSpPr>
            <p:spPr>
              <a:xfrm>
                <a:off x="1549663" y="2685268"/>
                <a:ext cx="533079" cy="858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F5B8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en-US" sz="4000" dirty="0">
                  <a:solidFill>
                    <a:srgbClr val="F5B859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5A227B9-3EF1-1A49-9FC2-2C11409218B9}"/>
                  </a:ext>
                </a:extLst>
              </p:cNvPr>
              <p:cNvSpPr/>
              <p:nvPr/>
            </p:nvSpPr>
            <p:spPr>
              <a:xfrm>
                <a:off x="3120045" y="2685268"/>
                <a:ext cx="533079" cy="858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F5B8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en-US" sz="4000" dirty="0">
                  <a:solidFill>
                    <a:srgbClr val="F5B859"/>
                  </a:solidFill>
                </a:endParaRPr>
              </a:p>
            </p:txBody>
          </p:sp>
        </p:grp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09D09E60-1037-9440-9E4D-D360BD1C7C69}"/>
                </a:ext>
              </a:extLst>
            </p:cNvPr>
            <p:cNvSpPr/>
            <p:nvPr/>
          </p:nvSpPr>
          <p:spPr>
            <a:xfrm>
              <a:off x="3671436" y="3398524"/>
              <a:ext cx="666359" cy="131915"/>
            </a:xfrm>
            <a:prstGeom prst="rightArrow">
              <a:avLst/>
            </a:prstGeom>
            <a:solidFill>
              <a:srgbClr val="F5B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12139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F1D0B4-92FC-CD40-81A6-339D28D5DC64}"/>
                </a:ext>
              </a:extLst>
            </p:cNvPr>
            <p:cNvSpPr/>
            <p:nvPr/>
          </p:nvSpPr>
          <p:spPr>
            <a:xfrm>
              <a:off x="3663638" y="3132402"/>
              <a:ext cx="6663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Can</a:t>
              </a:r>
            </a:p>
            <a:p>
              <a:pPr algn="ctr"/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Prevent</a:t>
              </a:r>
              <a:endParaRPr lang="en-US" sz="12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988C3E-92BE-A848-BB85-5E3D2FF284A9}"/>
                </a:ext>
              </a:extLst>
            </p:cNvPr>
            <p:cNvSpPr/>
            <p:nvPr/>
          </p:nvSpPr>
          <p:spPr>
            <a:xfrm>
              <a:off x="4684396" y="2978267"/>
              <a:ext cx="10005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 </a:t>
              </a:r>
              <a:endParaRPr lang="en-US" sz="32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91F50E-165B-284E-9A51-AC7F3DF2D14E}"/>
                </a:ext>
              </a:extLst>
            </p:cNvPr>
            <p:cNvSpPr/>
            <p:nvPr/>
          </p:nvSpPr>
          <p:spPr>
            <a:xfrm>
              <a:off x="6139613" y="2978266"/>
              <a:ext cx="10005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 </a:t>
              </a:r>
              <a:endParaRPr lang="en-US" sz="32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C41B13-4540-D948-92A6-797C8A8AD0AB}"/>
                </a:ext>
              </a:extLst>
            </p:cNvPr>
            <p:cNvSpPr/>
            <p:nvPr/>
          </p:nvSpPr>
          <p:spPr>
            <a:xfrm>
              <a:off x="7640218" y="3063170"/>
              <a:ext cx="10005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D1213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40% </a:t>
              </a:r>
              <a:endParaRPr lang="en-US" sz="3200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7AA32A6-F28D-C84A-BFE1-9CFD0799854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23154" b="13637"/>
          <a:stretch/>
        </p:blipFill>
        <p:spPr>
          <a:xfrm>
            <a:off x="-1" y="3267692"/>
            <a:ext cx="9144109" cy="3857424"/>
          </a:xfrm>
          <a:prstGeom prst="rect">
            <a:avLst/>
          </a:prstGeom>
        </p:spPr>
      </p:pic>
      <p:pic>
        <p:nvPicPr>
          <p:cNvPr id="42" name="Google Shape;177;p20" descr="ArogyaWorld_Logo_RGB.jpg">
            <a:extLst>
              <a:ext uri="{FF2B5EF4-FFF2-40B4-BE49-F238E27FC236}">
                <a16:creationId xmlns:a16="http://schemas.microsoft.com/office/drawing/2014/main" id="{10622F20-7CC5-654C-A139-6F97DBB34E14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998B2A-46EE-2F45-928B-4A6CC6EBD613}"/>
              </a:ext>
            </a:extLst>
          </p:cNvPr>
          <p:cNvSpPr/>
          <p:nvPr/>
        </p:nvSpPr>
        <p:spPr>
          <a:xfrm>
            <a:off x="2723033" y="1014258"/>
            <a:ext cx="3903205" cy="390320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C8FDA-B343-E843-999E-ED24B4A7FF76}"/>
              </a:ext>
            </a:extLst>
          </p:cNvPr>
          <p:cNvSpPr txBox="1"/>
          <p:nvPr/>
        </p:nvSpPr>
        <p:spPr>
          <a:xfrm>
            <a:off x="3209365" y="9861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6" name="Google Shape;475;p10">
            <a:extLst>
              <a:ext uri="{FF2B5EF4-FFF2-40B4-BE49-F238E27FC236}">
                <a16:creationId xmlns:a16="http://schemas.microsoft.com/office/drawing/2014/main" id="{3E6DEB7D-676D-E445-ADD3-B316E27F69A2}"/>
              </a:ext>
            </a:extLst>
          </p:cNvPr>
          <p:cNvSpPr txBox="1"/>
          <p:nvPr/>
        </p:nvSpPr>
        <p:spPr>
          <a:xfrm>
            <a:off x="519733" y="405718"/>
            <a:ext cx="82144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E519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Make Prevention Accessible…..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AA893-2536-C14D-ACC1-2D45A47F34B7}"/>
              </a:ext>
            </a:extLst>
          </p:cNvPr>
          <p:cNvSpPr txBox="1"/>
          <p:nvPr/>
        </p:nvSpPr>
        <p:spPr>
          <a:xfrm>
            <a:off x="1332172" y="119048"/>
            <a:ext cx="6479655" cy="33855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ctr"/>
            <a:r>
              <a:rPr lang="en-ID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OUR DOORSTEP HEALTH MODEL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B2B0DF-D90B-FA4E-8CF6-B697B11F7657}"/>
              </a:ext>
            </a:extLst>
          </p:cNvPr>
          <p:cNvGrpSpPr/>
          <p:nvPr/>
        </p:nvGrpSpPr>
        <p:grpSpPr>
          <a:xfrm>
            <a:off x="-47782" y="912923"/>
            <a:ext cx="3873658" cy="1038438"/>
            <a:chOff x="246675" y="1342141"/>
            <a:chExt cx="3873658" cy="103843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4294CE-5546-F249-925F-7473B199DA67}"/>
                </a:ext>
              </a:extLst>
            </p:cNvPr>
            <p:cNvSpPr txBox="1"/>
            <p:nvPr/>
          </p:nvSpPr>
          <p:spPr>
            <a:xfrm>
              <a:off x="877531" y="2134358"/>
              <a:ext cx="2310886" cy="246221"/>
            </a:xfrm>
            <a:prstGeom prst="rect">
              <a:avLst/>
            </a:prstGeom>
            <a:solidFill>
              <a:srgbClr val="F5B859"/>
            </a:solidFill>
          </p:spPr>
          <p:txBody>
            <a:bodyPr wrap="square" lIns="90000" rtlCol="0">
              <a:spAutoFit/>
            </a:bodyPr>
            <a:lstStyle/>
            <a:p>
              <a:pPr algn="ctr"/>
              <a:r>
                <a:rPr lang="en-ID" sz="1000" b="1" spc="300" dirty="0">
                  <a:latin typeface="Calibri" panose="020F0502020204030204" pitchFamily="34" charset="0"/>
                  <a:ea typeface="Lato" panose="020F0502020204030203" pitchFamily="34" charset="0"/>
                  <a:cs typeface="Calibri" panose="020F0502020204030204" pitchFamily="34" charset="0"/>
                </a:rPr>
                <a:t>PEOPLE REACHED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8107FF-8641-744F-A05A-15E620710485}"/>
                </a:ext>
              </a:extLst>
            </p:cNvPr>
            <p:cNvSpPr txBox="1"/>
            <p:nvPr/>
          </p:nvSpPr>
          <p:spPr>
            <a:xfrm>
              <a:off x="246675" y="1342141"/>
              <a:ext cx="387365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5B85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5 Million+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2C4E427-C5F4-7B43-8155-BE4EF884C713}"/>
              </a:ext>
            </a:extLst>
          </p:cNvPr>
          <p:cNvSpPr/>
          <p:nvPr/>
        </p:nvSpPr>
        <p:spPr>
          <a:xfrm>
            <a:off x="5441970" y="5305151"/>
            <a:ext cx="2749250" cy="1209335"/>
          </a:xfrm>
          <a:prstGeom prst="roundRect">
            <a:avLst/>
          </a:prstGeom>
          <a:noFill/>
          <a:ln w="22225">
            <a:solidFill>
              <a:srgbClr val="F5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65EC216-C6C8-7E4D-AD55-3ABE9E41342A}"/>
              </a:ext>
            </a:extLst>
          </p:cNvPr>
          <p:cNvSpPr/>
          <p:nvPr/>
        </p:nvSpPr>
        <p:spPr>
          <a:xfrm>
            <a:off x="7169345" y="2116283"/>
            <a:ext cx="1376639" cy="1178256"/>
          </a:xfrm>
          <a:prstGeom prst="roundRect">
            <a:avLst/>
          </a:prstGeom>
          <a:noFill/>
          <a:ln w="22225">
            <a:solidFill>
              <a:srgbClr val="F5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3A71582-6EBB-E74C-B388-93391A221884}"/>
              </a:ext>
            </a:extLst>
          </p:cNvPr>
          <p:cNvSpPr/>
          <p:nvPr/>
        </p:nvSpPr>
        <p:spPr>
          <a:xfrm>
            <a:off x="519733" y="5529959"/>
            <a:ext cx="1651140" cy="1059335"/>
          </a:xfrm>
          <a:prstGeom prst="roundRect">
            <a:avLst/>
          </a:prstGeom>
          <a:noFill/>
          <a:ln w="22225">
            <a:solidFill>
              <a:srgbClr val="F5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1C6B38-6FF4-6A4D-B4BE-2B401E07499E}"/>
              </a:ext>
            </a:extLst>
          </p:cNvPr>
          <p:cNvSpPr/>
          <p:nvPr/>
        </p:nvSpPr>
        <p:spPr>
          <a:xfrm>
            <a:off x="519733" y="2941517"/>
            <a:ext cx="1351799" cy="2219095"/>
          </a:xfrm>
          <a:prstGeom prst="roundRect">
            <a:avLst/>
          </a:prstGeom>
          <a:noFill/>
          <a:ln w="22225">
            <a:solidFill>
              <a:srgbClr val="F5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9E69AA1-E00D-9F4B-9B5F-B8F5339D2742}"/>
              </a:ext>
            </a:extLst>
          </p:cNvPr>
          <p:cNvSpPr/>
          <p:nvPr/>
        </p:nvSpPr>
        <p:spPr>
          <a:xfrm>
            <a:off x="519733" y="2142018"/>
            <a:ext cx="1522455" cy="615570"/>
          </a:xfrm>
          <a:prstGeom prst="roundRect">
            <a:avLst/>
          </a:prstGeom>
          <a:noFill/>
          <a:ln w="22225">
            <a:solidFill>
              <a:srgbClr val="F5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38D2A-4A17-6E4B-A8B4-6203FBCA4564}"/>
              </a:ext>
            </a:extLst>
          </p:cNvPr>
          <p:cNvSpPr txBox="1"/>
          <p:nvPr/>
        </p:nvSpPr>
        <p:spPr>
          <a:xfrm>
            <a:off x="598016" y="3387568"/>
            <a:ext cx="1208922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Reach </a:t>
            </a:r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1.7 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million </a:t>
            </a:r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20% 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impact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0880B-45C3-A74B-8D4D-617706095EFF}"/>
              </a:ext>
            </a:extLst>
          </p:cNvPr>
          <p:cNvSpPr txBox="1"/>
          <p:nvPr/>
        </p:nvSpPr>
        <p:spPr>
          <a:xfrm>
            <a:off x="5558737" y="5686594"/>
            <a:ext cx="202256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Reach </a:t>
            </a:r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300,000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kids </a:t>
            </a:r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15% 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impact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+ Thane Maharashtra,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+ Banda UP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+ Digitizing + Diksha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A4D89-5D16-E447-BA9F-5DAB88A660DE}"/>
              </a:ext>
            </a:extLst>
          </p:cNvPr>
          <p:cNvSpPr txBox="1"/>
          <p:nvPr/>
        </p:nvSpPr>
        <p:spPr>
          <a:xfrm>
            <a:off x="7226266" y="2696528"/>
            <a:ext cx="132974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&gt; 145 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companies, </a:t>
            </a:r>
          </a:p>
          <a:p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3.1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million employees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C9D27-0BE1-D444-8C09-14AB61660558}"/>
              </a:ext>
            </a:extLst>
          </p:cNvPr>
          <p:cNvSpPr txBox="1"/>
          <p:nvPr/>
        </p:nvSpPr>
        <p:spPr>
          <a:xfrm>
            <a:off x="641767" y="5939384"/>
            <a:ext cx="1529106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50</a:t>
            </a:r>
            <a:r>
              <a:rPr lang="en-US" sz="1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worksites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Social Media </a:t>
            </a:r>
            <a:r>
              <a:rPr lang="en-US" sz="10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750,000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Media Reach </a:t>
            </a: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 million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 descr="mDiabeteslogo_crop.jpg">
            <a:extLst>
              <a:ext uri="{FF2B5EF4-FFF2-40B4-BE49-F238E27FC236}">
                <a16:creationId xmlns:a16="http://schemas.microsoft.com/office/drawing/2014/main" id="{8F143336-D972-BF4E-A5B6-129E4BBBF0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370" y="3877758"/>
            <a:ext cx="868928" cy="31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5126C6-D75E-BA46-966C-402A5BE950E5}"/>
              </a:ext>
            </a:extLst>
          </p:cNvPr>
          <p:cNvSpPr txBox="1"/>
          <p:nvPr/>
        </p:nvSpPr>
        <p:spPr>
          <a:xfrm>
            <a:off x="638342" y="2187801"/>
            <a:ext cx="13182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myArogya</a:t>
            </a:r>
            <a:r>
              <a:rPr lang="en-US" sz="1400" b="1" dirty="0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- Mobile App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9C83819-98D2-DD45-A1EA-4070EFC38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9" y="5364335"/>
            <a:ext cx="965508" cy="13697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8034BB-9CE5-974B-9332-6BF46A6A6D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" b="11893"/>
          <a:stretch/>
        </p:blipFill>
        <p:spPr>
          <a:xfrm>
            <a:off x="2060402" y="5864595"/>
            <a:ext cx="1285254" cy="84659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6DBED42-8453-8A44-BF1F-44824ECB060A}"/>
              </a:ext>
            </a:extLst>
          </p:cNvPr>
          <p:cNvSpPr/>
          <p:nvPr/>
        </p:nvSpPr>
        <p:spPr>
          <a:xfrm>
            <a:off x="641766" y="5612097"/>
            <a:ext cx="788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MyThali</a:t>
            </a:r>
            <a:endParaRPr lang="en-US" sz="1400" b="1" dirty="0">
              <a:solidFill>
                <a:srgbClr val="D12139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523FF8-70BE-AB43-8BC1-17C32AF87CCD}"/>
              </a:ext>
            </a:extLst>
          </p:cNvPr>
          <p:cNvSpPr/>
          <p:nvPr/>
        </p:nvSpPr>
        <p:spPr>
          <a:xfrm>
            <a:off x="5492509" y="5378817"/>
            <a:ext cx="1367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Healthy Schools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5551B5-BC9C-9A48-8F86-990CE9B1FAE4}"/>
              </a:ext>
            </a:extLst>
          </p:cNvPr>
          <p:cNvSpPr/>
          <p:nvPr/>
        </p:nvSpPr>
        <p:spPr>
          <a:xfrm>
            <a:off x="7249260" y="2186068"/>
            <a:ext cx="1310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Healthy Workplace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218097A-877D-8444-844E-CE0501264101}"/>
              </a:ext>
            </a:extLst>
          </p:cNvPr>
          <p:cNvSpPr/>
          <p:nvPr/>
        </p:nvSpPr>
        <p:spPr>
          <a:xfrm>
            <a:off x="618628" y="3079791"/>
            <a:ext cx="984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D12139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mDiabetes</a:t>
            </a:r>
            <a:endParaRPr lang="en-US" sz="1400" b="1" dirty="0">
              <a:solidFill>
                <a:srgbClr val="D12139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EE2693-74FD-2342-9B5B-66EB9CAB1C8E}"/>
              </a:ext>
            </a:extLst>
          </p:cNvPr>
          <p:cNvGrpSpPr/>
          <p:nvPr/>
        </p:nvGrpSpPr>
        <p:grpSpPr>
          <a:xfrm>
            <a:off x="718353" y="4306320"/>
            <a:ext cx="1244975" cy="1059335"/>
            <a:chOff x="914401" y="2438401"/>
            <a:chExt cx="5181600" cy="3733800"/>
          </a:xfrm>
        </p:grpSpPr>
        <p:pic>
          <p:nvPicPr>
            <p:cNvPr id="18" name="Picture 6" descr="Arogya_World_CGI_3x2_Poster_REV.pdf">
              <a:extLst>
                <a:ext uri="{FF2B5EF4-FFF2-40B4-BE49-F238E27FC236}">
                  <a16:creationId xmlns:a16="http://schemas.microsoft.com/office/drawing/2014/main" id="{1119A499-49CE-2E49-A4AA-D5C6A3A62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1" y="2438401"/>
              <a:ext cx="5181600" cy="373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D626D3-8993-D146-B88F-5351717D4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1" y="2614136"/>
              <a:ext cx="2133600" cy="2580528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285CCA9-549C-1F49-A2FA-474774AF2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99" y="3219749"/>
            <a:ext cx="1674192" cy="1220096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45747F8-B1A2-FE49-9A04-2CB717344D43}"/>
              </a:ext>
            </a:extLst>
          </p:cNvPr>
          <p:cNvSpPr/>
          <p:nvPr/>
        </p:nvSpPr>
        <p:spPr>
          <a:xfrm>
            <a:off x="4043082" y="4413424"/>
            <a:ext cx="1065352" cy="510989"/>
          </a:xfrm>
          <a:prstGeom prst="round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</a:p>
        </p:txBody>
      </p:sp>
      <p:pic>
        <p:nvPicPr>
          <p:cNvPr id="47" name="Content Placeholder 3" descr="C:\Documents and Settings\ima\Desktop\INTERIM REPORT\COLLAGES\Eng Worksheet.jpg">
            <a:extLst>
              <a:ext uri="{FF2B5EF4-FFF2-40B4-BE49-F238E27FC236}">
                <a16:creationId xmlns:a16="http://schemas.microsoft.com/office/drawing/2014/main" id="{29FFC087-30AB-B243-A24D-5229C4FCD26C}"/>
              </a:ext>
            </a:extLst>
          </p:cNvPr>
          <p:cNvPicPr>
            <a:picLocks/>
          </p:cNvPicPr>
          <p:nvPr/>
        </p:nvPicPr>
        <p:blipFill rotWithShape="1">
          <a:blip r:embed="rId9" cstate="email"/>
          <a:srcRect l="23364" t="3250" r="30844" b="2644"/>
          <a:stretch/>
        </p:blipFill>
        <p:spPr bwMode="auto">
          <a:xfrm>
            <a:off x="7447065" y="4837171"/>
            <a:ext cx="1224826" cy="15055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4BC3B-7569-024E-8E14-589B2E3D2653}"/>
              </a:ext>
            </a:extLst>
          </p:cNvPr>
          <p:cNvSpPr txBox="1"/>
          <p:nvPr/>
        </p:nvSpPr>
        <p:spPr>
          <a:xfrm>
            <a:off x="2870137" y="5594883"/>
            <a:ext cx="104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Urban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AEA4C0-7669-FE4B-A4FA-258B2381B859}"/>
              </a:ext>
            </a:extLst>
          </p:cNvPr>
          <p:cNvSpPr txBox="1"/>
          <p:nvPr/>
        </p:nvSpPr>
        <p:spPr>
          <a:xfrm>
            <a:off x="3394096" y="5108676"/>
            <a:ext cx="104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Rural</a:t>
            </a:r>
          </a:p>
        </p:txBody>
      </p:sp>
      <p:pic>
        <p:nvPicPr>
          <p:cNvPr id="49" name="Google Shape;177;p20" descr="ArogyaWorld_Logo_RGB.jpg">
            <a:extLst>
              <a:ext uri="{FF2B5EF4-FFF2-40B4-BE49-F238E27FC236}">
                <a16:creationId xmlns:a16="http://schemas.microsoft.com/office/drawing/2014/main" id="{AEBE1F57-791A-A444-827A-272FF2B67D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3216" y="39631"/>
            <a:ext cx="1130300" cy="461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52C4BBA-F641-4920-87BD-8EF99B586701}"/>
              </a:ext>
            </a:extLst>
          </p:cNvPr>
          <p:cNvCxnSpPr>
            <a:cxnSpLocks/>
          </p:cNvCxnSpPr>
          <p:nvPr/>
        </p:nvCxnSpPr>
        <p:spPr>
          <a:xfrm>
            <a:off x="2262227" y="3569071"/>
            <a:ext cx="262844" cy="0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866DC0B-4C2A-43B3-8ECC-A62D2CEA1905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2042188" y="2449803"/>
            <a:ext cx="220039" cy="0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1F6F56D-5898-4BCC-A964-DD104BF68F3E}"/>
              </a:ext>
            </a:extLst>
          </p:cNvPr>
          <p:cNvCxnSpPr>
            <a:cxnSpLocks/>
          </p:cNvCxnSpPr>
          <p:nvPr/>
        </p:nvCxnSpPr>
        <p:spPr>
          <a:xfrm>
            <a:off x="2262227" y="2454874"/>
            <a:ext cx="0" cy="1375215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69D7010-11EE-4693-991A-B5FE2588A0DC}"/>
              </a:ext>
            </a:extLst>
          </p:cNvPr>
          <p:cNvCxnSpPr>
            <a:cxnSpLocks/>
          </p:cNvCxnSpPr>
          <p:nvPr/>
        </p:nvCxnSpPr>
        <p:spPr>
          <a:xfrm>
            <a:off x="1889047" y="3830089"/>
            <a:ext cx="479227" cy="0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85E9B6-9483-4A05-94CB-3C76BAB70048}"/>
              </a:ext>
            </a:extLst>
          </p:cNvPr>
          <p:cNvCxnSpPr>
            <a:cxnSpLocks/>
          </p:cNvCxnSpPr>
          <p:nvPr/>
        </p:nvCxnSpPr>
        <p:spPr>
          <a:xfrm>
            <a:off x="2368274" y="3830089"/>
            <a:ext cx="0" cy="1856505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360A9A-DAB7-4305-B19A-5B8987AB463A}"/>
              </a:ext>
            </a:extLst>
          </p:cNvPr>
          <p:cNvCxnSpPr>
            <a:cxnSpLocks/>
          </p:cNvCxnSpPr>
          <p:nvPr/>
        </p:nvCxnSpPr>
        <p:spPr>
          <a:xfrm flipV="1">
            <a:off x="2170873" y="5686594"/>
            <a:ext cx="197401" cy="7389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49A94BF-D134-47C8-9A1D-D7E441452487}"/>
              </a:ext>
            </a:extLst>
          </p:cNvPr>
          <p:cNvCxnSpPr>
            <a:cxnSpLocks/>
          </p:cNvCxnSpPr>
          <p:nvPr/>
        </p:nvCxnSpPr>
        <p:spPr>
          <a:xfrm>
            <a:off x="4853027" y="4924413"/>
            <a:ext cx="0" cy="940182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A7BFDD8-E455-44C0-9AF2-5E6C0597BA13}"/>
              </a:ext>
            </a:extLst>
          </p:cNvPr>
          <p:cNvCxnSpPr>
            <a:cxnSpLocks/>
          </p:cNvCxnSpPr>
          <p:nvPr/>
        </p:nvCxnSpPr>
        <p:spPr>
          <a:xfrm>
            <a:off x="4846948" y="5864595"/>
            <a:ext cx="595022" cy="0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5BDC547-612B-4926-A6D2-CDD3C2CEA979}"/>
              </a:ext>
            </a:extLst>
          </p:cNvPr>
          <p:cNvCxnSpPr>
            <a:cxnSpLocks/>
          </p:cNvCxnSpPr>
          <p:nvPr/>
        </p:nvCxnSpPr>
        <p:spPr>
          <a:xfrm>
            <a:off x="6580402" y="2591196"/>
            <a:ext cx="0" cy="796372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ABADCB8-E3C0-48B0-9076-C177C3BE95F1}"/>
              </a:ext>
            </a:extLst>
          </p:cNvPr>
          <p:cNvCxnSpPr>
            <a:cxnSpLocks/>
          </p:cNvCxnSpPr>
          <p:nvPr/>
        </p:nvCxnSpPr>
        <p:spPr>
          <a:xfrm>
            <a:off x="6574323" y="2596461"/>
            <a:ext cx="595022" cy="0"/>
          </a:xfrm>
          <a:prstGeom prst="line">
            <a:avLst/>
          </a:prstGeom>
          <a:ln w="19050">
            <a:solidFill>
              <a:srgbClr val="F5B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1F2550-DF05-4F4E-8E7B-74CCDADD9B7B}"/>
              </a:ext>
            </a:extLst>
          </p:cNvPr>
          <p:cNvSpPr/>
          <p:nvPr/>
        </p:nvSpPr>
        <p:spPr>
          <a:xfrm>
            <a:off x="5770536" y="3319100"/>
            <a:ext cx="1065352" cy="510989"/>
          </a:xfrm>
          <a:prstGeom prst="round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D19AB8B-E1CC-B347-BBE5-3379E4012A4C}"/>
              </a:ext>
            </a:extLst>
          </p:cNvPr>
          <p:cNvSpPr/>
          <p:nvPr/>
        </p:nvSpPr>
        <p:spPr>
          <a:xfrm>
            <a:off x="2462730" y="3319100"/>
            <a:ext cx="1065352" cy="510989"/>
          </a:xfrm>
          <a:prstGeom prst="round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25174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5;p10">
            <a:extLst>
              <a:ext uri="{FF2B5EF4-FFF2-40B4-BE49-F238E27FC236}">
                <a16:creationId xmlns:a16="http://schemas.microsoft.com/office/drawing/2014/main" id="{458042A3-60E7-2C40-A7F0-1606BC8FC7C1}"/>
              </a:ext>
            </a:extLst>
          </p:cNvPr>
          <p:cNvSpPr txBox="1"/>
          <p:nvPr/>
        </p:nvSpPr>
        <p:spPr>
          <a:xfrm>
            <a:off x="295469" y="528773"/>
            <a:ext cx="8763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D1213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 Work All Over India</a:t>
            </a:r>
            <a:endParaRPr sz="2800" dirty="0">
              <a:solidFill>
                <a:srgbClr val="D1213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81EAD-92EE-5D46-BE32-A8ECBA2CF18A}"/>
              </a:ext>
            </a:extLst>
          </p:cNvPr>
          <p:cNvSpPr txBox="1"/>
          <p:nvPr/>
        </p:nvSpPr>
        <p:spPr>
          <a:xfrm>
            <a:off x="5272647" y="2839765"/>
            <a:ext cx="185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B050"/>
                </a:solidFill>
                <a:latin typeface="Montserrat" pitchFamily="2" charset="77"/>
              </a:rPr>
              <a:t>mDiabetes</a:t>
            </a:r>
            <a:r>
              <a:rPr lang="en-US" sz="1200" b="1" dirty="0">
                <a:solidFill>
                  <a:srgbClr val="C00000"/>
                </a:solidFill>
                <a:latin typeface="Montserrat" pitchFamily="2" charset="77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Gujarat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Karnataka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Himachal Pradesh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Madhya Pradesh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Maharashtra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Rajasthan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Tamil Nadu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West Bengal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97593-3D6D-A74C-BC45-7E50AC3602C9}"/>
              </a:ext>
            </a:extLst>
          </p:cNvPr>
          <p:cNvSpPr txBox="1"/>
          <p:nvPr/>
        </p:nvSpPr>
        <p:spPr>
          <a:xfrm>
            <a:off x="7125197" y="2839765"/>
            <a:ext cx="185255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DBE57"/>
                </a:solidFill>
                <a:latin typeface="Montserrat" pitchFamily="2" charset="77"/>
              </a:rPr>
              <a:t>Healthy Schools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Andhra Pradesh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Assam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Bihar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Haryana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Karnataka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Madhya Pradesh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Maharashtra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Rajasthan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Tamil Nadu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Telangana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Uttar Pradesh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West Bengal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07050-D32D-2E4B-917A-87635BE46CA1}"/>
              </a:ext>
            </a:extLst>
          </p:cNvPr>
          <p:cNvSpPr txBox="1"/>
          <p:nvPr/>
        </p:nvSpPr>
        <p:spPr>
          <a:xfrm>
            <a:off x="5272647" y="4701477"/>
            <a:ext cx="185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82D"/>
                </a:solidFill>
                <a:latin typeface="Montserrat" pitchFamily="2" charset="77"/>
              </a:rPr>
              <a:t>Healthy Workplaces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Andhra Pradesh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Assam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Gujarat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Karnataka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Maharashtra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New Delhi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Uttar Pradesh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Montserrat" pitchFamily="2" charset="77"/>
              </a:rPr>
              <a:t>West Bengal</a:t>
            </a:r>
            <a:endParaRPr lang="en-US" sz="1000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E9C33-461D-4B44-AA04-3E4D26D3C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08" y="1182843"/>
            <a:ext cx="4657931" cy="531685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A844F75-E4EB-6249-B65A-20EB3D075385}"/>
              </a:ext>
            </a:extLst>
          </p:cNvPr>
          <p:cNvSpPr/>
          <p:nvPr/>
        </p:nvSpPr>
        <p:spPr>
          <a:xfrm>
            <a:off x="1518060" y="5074190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9BB5A9-4B5D-5743-A066-0064E77391A8}"/>
              </a:ext>
            </a:extLst>
          </p:cNvPr>
          <p:cNvSpPr/>
          <p:nvPr/>
        </p:nvSpPr>
        <p:spPr>
          <a:xfrm>
            <a:off x="1494039" y="4324800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EBD474-6BDC-EE41-89DC-CB4C8B50F420}"/>
              </a:ext>
            </a:extLst>
          </p:cNvPr>
          <p:cNvSpPr/>
          <p:nvPr/>
        </p:nvSpPr>
        <p:spPr>
          <a:xfrm>
            <a:off x="960446" y="3848147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9D32E0-3F69-EC49-8988-9D27D3894A13}"/>
              </a:ext>
            </a:extLst>
          </p:cNvPr>
          <p:cNvSpPr/>
          <p:nvPr/>
        </p:nvSpPr>
        <p:spPr>
          <a:xfrm>
            <a:off x="1183984" y="3291489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8AA2E6-1197-0548-AC89-4689865B4238}"/>
              </a:ext>
            </a:extLst>
          </p:cNvPr>
          <p:cNvSpPr/>
          <p:nvPr/>
        </p:nvSpPr>
        <p:spPr>
          <a:xfrm>
            <a:off x="1900048" y="2329793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750F10-44BB-C24B-B14F-037A291940F3}"/>
              </a:ext>
            </a:extLst>
          </p:cNvPr>
          <p:cNvSpPr/>
          <p:nvPr/>
        </p:nvSpPr>
        <p:spPr>
          <a:xfrm>
            <a:off x="3440435" y="3865680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B2FC53-EDFB-D34B-AA9C-505EA099B506}"/>
              </a:ext>
            </a:extLst>
          </p:cNvPr>
          <p:cNvSpPr/>
          <p:nvPr/>
        </p:nvSpPr>
        <p:spPr>
          <a:xfrm>
            <a:off x="1830443" y="3633483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E3AC8FE-287E-734B-861F-BFE2647D6EC3}"/>
              </a:ext>
            </a:extLst>
          </p:cNvPr>
          <p:cNvSpPr/>
          <p:nvPr/>
        </p:nvSpPr>
        <p:spPr>
          <a:xfrm>
            <a:off x="1646439" y="4309035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DC351B-3D00-F04F-B933-D1C4FD47E1C9}"/>
              </a:ext>
            </a:extLst>
          </p:cNvPr>
          <p:cNvSpPr/>
          <p:nvPr/>
        </p:nvSpPr>
        <p:spPr>
          <a:xfrm>
            <a:off x="1470764" y="4921793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D7941A-A483-BF49-A115-CCBECC7CD9AD}"/>
              </a:ext>
            </a:extLst>
          </p:cNvPr>
          <p:cNvSpPr/>
          <p:nvPr/>
        </p:nvSpPr>
        <p:spPr>
          <a:xfrm>
            <a:off x="2048831" y="5657513"/>
            <a:ext cx="118755" cy="1187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6090B27-278C-894E-ADD2-80F500C36470}"/>
              </a:ext>
            </a:extLst>
          </p:cNvPr>
          <p:cNvSpPr/>
          <p:nvPr/>
        </p:nvSpPr>
        <p:spPr>
          <a:xfrm>
            <a:off x="2208740" y="4766232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10DF6B-E904-A448-BD4B-729A7D85BD38}"/>
              </a:ext>
            </a:extLst>
          </p:cNvPr>
          <p:cNvSpPr/>
          <p:nvPr/>
        </p:nvSpPr>
        <p:spPr>
          <a:xfrm>
            <a:off x="889695" y="4025259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0FF76A-42AC-D64B-ACDD-C8F7DD9F40AD}"/>
              </a:ext>
            </a:extLst>
          </p:cNvPr>
          <p:cNvSpPr/>
          <p:nvPr/>
        </p:nvSpPr>
        <p:spPr>
          <a:xfrm>
            <a:off x="2271803" y="3158157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B593017-5E37-5745-8837-F0BAFA6C5E97}"/>
              </a:ext>
            </a:extLst>
          </p:cNvPr>
          <p:cNvSpPr/>
          <p:nvPr/>
        </p:nvSpPr>
        <p:spPr>
          <a:xfrm>
            <a:off x="4021773" y="3331577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F18ECC-6BA0-4E47-99E6-4A19FB1E8C5D}"/>
              </a:ext>
            </a:extLst>
          </p:cNvPr>
          <p:cNvSpPr/>
          <p:nvPr/>
        </p:nvSpPr>
        <p:spPr>
          <a:xfrm>
            <a:off x="1788329" y="2916418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230DA7-AA0C-F049-9A36-AAD6BCDADF60}"/>
              </a:ext>
            </a:extLst>
          </p:cNvPr>
          <p:cNvSpPr/>
          <p:nvPr/>
        </p:nvSpPr>
        <p:spPr>
          <a:xfrm>
            <a:off x="3422687" y="4025254"/>
            <a:ext cx="118755" cy="118755"/>
          </a:xfrm>
          <a:prstGeom prst="ellipse">
            <a:avLst/>
          </a:prstGeom>
          <a:solidFill>
            <a:srgbClr val="703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C96AD0A-6076-1547-AAC0-BE3AFC952B22}"/>
              </a:ext>
            </a:extLst>
          </p:cNvPr>
          <p:cNvSpPr/>
          <p:nvPr/>
        </p:nvSpPr>
        <p:spPr>
          <a:xfrm>
            <a:off x="1623164" y="4958583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CE0155-3300-2944-B038-503104155B60}"/>
              </a:ext>
            </a:extLst>
          </p:cNvPr>
          <p:cNvSpPr/>
          <p:nvPr/>
        </p:nvSpPr>
        <p:spPr>
          <a:xfrm>
            <a:off x="2069855" y="4858737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C899CB-285A-4247-8BD1-48AD1A664B01}"/>
              </a:ext>
            </a:extLst>
          </p:cNvPr>
          <p:cNvSpPr/>
          <p:nvPr/>
        </p:nvSpPr>
        <p:spPr>
          <a:xfrm>
            <a:off x="2117152" y="4348989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86C7058-6882-0541-A1E2-C9A92FF69EA3}"/>
              </a:ext>
            </a:extLst>
          </p:cNvPr>
          <p:cNvSpPr/>
          <p:nvPr/>
        </p:nvSpPr>
        <p:spPr>
          <a:xfrm>
            <a:off x="2080368" y="5836201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F6AEEF-E153-F14C-8D93-E2B4D40A1ECB}"/>
              </a:ext>
            </a:extLst>
          </p:cNvPr>
          <p:cNvSpPr/>
          <p:nvPr/>
        </p:nvSpPr>
        <p:spPr>
          <a:xfrm>
            <a:off x="2411442" y="3245407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698E054-2259-F245-9B49-D32294995804}"/>
              </a:ext>
            </a:extLst>
          </p:cNvPr>
          <p:cNvSpPr/>
          <p:nvPr/>
        </p:nvSpPr>
        <p:spPr>
          <a:xfrm>
            <a:off x="2006795" y="3639541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C3A396-7F9E-6F41-8EE8-7ACC48FFE339}"/>
              </a:ext>
            </a:extLst>
          </p:cNvPr>
          <p:cNvSpPr/>
          <p:nvPr/>
        </p:nvSpPr>
        <p:spPr>
          <a:xfrm>
            <a:off x="1003060" y="3287445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DAE40A-90F6-8D46-9ACF-B7D5099CAC74}"/>
              </a:ext>
            </a:extLst>
          </p:cNvPr>
          <p:cNvSpPr/>
          <p:nvPr/>
        </p:nvSpPr>
        <p:spPr>
          <a:xfrm>
            <a:off x="4203453" y="3334745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46E0727-B105-5649-BE92-D1EF3101D958}"/>
              </a:ext>
            </a:extLst>
          </p:cNvPr>
          <p:cNvSpPr/>
          <p:nvPr/>
        </p:nvSpPr>
        <p:spPr>
          <a:xfrm>
            <a:off x="3294310" y="3907556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46C898-9E83-9245-8614-BF73922BF9EE}"/>
              </a:ext>
            </a:extLst>
          </p:cNvPr>
          <p:cNvSpPr/>
          <p:nvPr/>
        </p:nvSpPr>
        <p:spPr>
          <a:xfrm>
            <a:off x="1565360" y="4154548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D5B31A-2218-FC43-A8B2-37ED2C041A03}"/>
              </a:ext>
            </a:extLst>
          </p:cNvPr>
          <p:cNvSpPr/>
          <p:nvPr/>
        </p:nvSpPr>
        <p:spPr>
          <a:xfrm>
            <a:off x="2963235" y="3429337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C5E16C-5586-B44C-8274-994DC04F3DD6}"/>
              </a:ext>
            </a:extLst>
          </p:cNvPr>
          <p:cNvSpPr/>
          <p:nvPr/>
        </p:nvSpPr>
        <p:spPr>
          <a:xfrm>
            <a:off x="1612657" y="2814485"/>
            <a:ext cx="118755" cy="118755"/>
          </a:xfrm>
          <a:prstGeom prst="ellipse">
            <a:avLst/>
          </a:prstGeom>
          <a:solidFill>
            <a:srgbClr val="FDB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E09485-BA45-2249-A42A-43D4FFE272F0}"/>
              </a:ext>
            </a:extLst>
          </p:cNvPr>
          <p:cNvSpPr txBox="1"/>
          <p:nvPr/>
        </p:nvSpPr>
        <p:spPr>
          <a:xfrm>
            <a:off x="5308743" y="1732553"/>
            <a:ext cx="3269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Montserrat" pitchFamily="2" charset="77"/>
              </a:rPr>
              <a:t>Arogya’s reach in India is extensive, and covers over 12 different Indian States and Union Territories.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66885C-A82F-F44F-93E6-F51F02963AAA}"/>
              </a:ext>
            </a:extLst>
          </p:cNvPr>
          <p:cNvCxnSpPr/>
          <p:nvPr/>
        </p:nvCxnSpPr>
        <p:spPr>
          <a:xfrm>
            <a:off x="5272647" y="1723183"/>
            <a:ext cx="326977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EACC47-B803-3043-8B4B-8F62BC9AA50E}"/>
              </a:ext>
            </a:extLst>
          </p:cNvPr>
          <p:cNvCxnSpPr/>
          <p:nvPr/>
        </p:nvCxnSpPr>
        <p:spPr>
          <a:xfrm>
            <a:off x="5316759" y="2717792"/>
            <a:ext cx="326977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2" name="Google Shape;177;p20" descr="ArogyaWorld_Logo_RGB.jpg">
            <a:extLst>
              <a:ext uri="{FF2B5EF4-FFF2-40B4-BE49-F238E27FC236}">
                <a16:creationId xmlns:a16="http://schemas.microsoft.com/office/drawing/2014/main" id="{8B8B2779-C7DB-814A-986D-B4873EA7E9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3216" y="51506"/>
            <a:ext cx="1130300" cy="46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03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82" y="112597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12139"/>
                </a:solidFill>
                <a:latin typeface="Arial"/>
                <a:cs typeface="Arial"/>
              </a:rPr>
              <a:t>We Have Built Strong Partnerships</a:t>
            </a:r>
            <a:endParaRPr lang="en-US" sz="2400" dirty="0">
              <a:solidFill>
                <a:srgbClr val="D12139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5240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u="sng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800000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70382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40" y="5075599"/>
            <a:ext cx="1082245" cy="1082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373" y="5017531"/>
            <a:ext cx="11430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1" y="2739312"/>
            <a:ext cx="1234030" cy="773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61" y="4056997"/>
            <a:ext cx="1028231" cy="444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19" y="1123772"/>
            <a:ext cx="2492744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619" y="5816137"/>
            <a:ext cx="2661271" cy="9339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043" y="4886034"/>
            <a:ext cx="743265" cy="743265"/>
          </a:xfrm>
          <a:prstGeom prst="rect">
            <a:avLst/>
          </a:prstGeom>
        </p:spPr>
      </p:pic>
      <p:pic>
        <p:nvPicPr>
          <p:cNvPr id="17" name="Picture 9" descr="Emory-RSPH_~12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1108" y="1988015"/>
            <a:ext cx="2378143" cy="100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422" y="1330530"/>
            <a:ext cx="1554861" cy="64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Macintosh HD:private:var:folders:gl:xwrpv6p54lq2qr464vwj0k780000gn:T:TemporaryItems:logo_Merck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30" y="4327440"/>
            <a:ext cx="2222756" cy="67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acintosh HD:private:var:folders:gl:xwrpv6p54lq2qr464vwj0k780000gn:T:TemporaryItems:search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449" y="3739272"/>
            <a:ext cx="995645" cy="65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119" y="1371600"/>
            <a:ext cx="2606842" cy="2286000"/>
          </a:xfrm>
          <a:prstGeom prst="rect">
            <a:avLst/>
          </a:prstGeom>
        </p:spPr>
      </p:pic>
      <p:pic>
        <p:nvPicPr>
          <p:cNvPr id="22" name="Picture 21" descr="Macintosh HD:private:var:folders:gl:xwrpv6p54lq2qr464vwj0k780000gn:T:TemporaryItems:Aravind-566x416.jp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2700" y="3319445"/>
            <a:ext cx="1497797" cy="10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1418" y="5153421"/>
            <a:ext cx="1184907" cy="813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7875" y="4381501"/>
            <a:ext cx="1434636" cy="1434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54" y="2253934"/>
            <a:ext cx="2870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E51937"/>
                </a:solidFill>
              </a:rPr>
              <a:t>Individual Donors  </a:t>
            </a:r>
          </a:p>
        </p:txBody>
      </p:sp>
      <p:pic>
        <p:nvPicPr>
          <p:cNvPr id="23" name="Picture 22" descr="http://arogyaworld.org/wp-content/uploads/2018/01/onemind-300x138.png">
            <a:hlinkClick r:id="rId18"/>
          </p:cNvPr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032" y="3886262"/>
            <a:ext cx="1434636" cy="75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895" y="3082567"/>
            <a:ext cx="1298526" cy="60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5138" y="1667654"/>
            <a:ext cx="1497993" cy="1371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648199"/>
            <a:ext cx="2636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Jamnalal</a:t>
            </a:r>
            <a:r>
              <a:rPr lang="en-US" dirty="0"/>
              <a:t> Bajaj Foundation</a:t>
            </a:r>
          </a:p>
        </p:txBody>
      </p:sp>
      <p:pic>
        <p:nvPicPr>
          <p:cNvPr id="26" name="Picture 25" descr="Macintosh HD:private:var:folders:gl:xwrpv6p54lq2qr464vwj0k780000gn:T:TemporaryItems:organisation-img7.jpg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2" y="3505199"/>
            <a:ext cx="1044274" cy="112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85B5D6-1DFA-2F4D-BFA2-B37DAA814D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71600" y="5109071"/>
            <a:ext cx="1016895" cy="962661"/>
          </a:xfrm>
          <a:prstGeom prst="rect">
            <a:avLst/>
          </a:prstGeom>
        </p:spPr>
      </p:pic>
      <p:pic>
        <p:nvPicPr>
          <p:cNvPr id="29" name="Google Shape;1119;p51">
            <a:extLst>
              <a:ext uri="{FF2B5EF4-FFF2-40B4-BE49-F238E27FC236}">
                <a16:creationId xmlns:a16="http://schemas.microsoft.com/office/drawing/2014/main" id="{2800CE67-7EF0-6349-8C55-F22107B75390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186627" y="2610165"/>
            <a:ext cx="942825" cy="65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">
            <a:hlinkClick r:id="rId18"/>
            <a:extLst>
              <a:ext uri="{FF2B5EF4-FFF2-40B4-BE49-F238E27FC236}">
                <a16:creationId xmlns:a16="http://schemas.microsoft.com/office/drawing/2014/main" id="{9D277CF9-10E7-9A45-82D0-45BD1D0A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39" y="6395852"/>
            <a:ext cx="1455333" cy="34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758;p26">
            <a:extLst>
              <a:ext uri="{FF2B5EF4-FFF2-40B4-BE49-F238E27FC236}">
                <a16:creationId xmlns:a16="http://schemas.microsoft.com/office/drawing/2014/main" id="{37E28312-3248-6E47-8A7A-AC481290A384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368677" y="2712639"/>
            <a:ext cx="1009351" cy="111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PATHlogo">
            <a:extLst>
              <a:ext uri="{FF2B5EF4-FFF2-40B4-BE49-F238E27FC236}">
                <a16:creationId xmlns:a16="http://schemas.microsoft.com/office/drawing/2014/main" id="{E3E1C8E5-F355-584B-903B-9474FD46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421" y="3096972"/>
            <a:ext cx="1455567" cy="5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760;p26">
            <a:extLst>
              <a:ext uri="{FF2B5EF4-FFF2-40B4-BE49-F238E27FC236}">
                <a16:creationId xmlns:a16="http://schemas.microsoft.com/office/drawing/2014/main" id="{312837E0-2938-EA46-9B9D-B000E7FE8259}"/>
              </a:ext>
            </a:extLst>
          </p:cNvPr>
          <p:cNvPicPr preferRelativeResize="0"/>
          <p:nvPr/>
        </p:nvPicPr>
        <p:blipFill rotWithShape="1">
          <a:blip r:embed="rId2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837" y="736620"/>
            <a:ext cx="2394684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759;p26">
            <a:extLst>
              <a:ext uri="{FF2B5EF4-FFF2-40B4-BE49-F238E27FC236}">
                <a16:creationId xmlns:a16="http://schemas.microsoft.com/office/drawing/2014/main" id="{3871A320-45E5-EB43-8744-DF2D7611354A}"/>
              </a:ext>
            </a:extLst>
          </p:cNvPr>
          <p:cNvPicPr preferRelativeResize="0"/>
          <p:nvPr/>
        </p:nvPicPr>
        <p:blipFill rotWithShape="1">
          <a:blip r:embed="rId2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670" y="830198"/>
            <a:ext cx="1357313" cy="129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757;p26">
            <a:extLst>
              <a:ext uri="{FF2B5EF4-FFF2-40B4-BE49-F238E27FC236}">
                <a16:creationId xmlns:a16="http://schemas.microsoft.com/office/drawing/2014/main" id="{335D1472-0E7E-1E42-A247-D8A47FF5E2BB}"/>
              </a:ext>
            </a:extLst>
          </p:cNvPr>
          <p:cNvPicPr preferRelativeResize="0"/>
          <p:nvPr/>
        </p:nvPicPr>
        <p:blipFill rotWithShape="1">
          <a:blip r:embed="rId3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6892" y="955819"/>
            <a:ext cx="900879" cy="108385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1413D4-A2E2-0241-8FA7-D818CA44B05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279" y="4928391"/>
            <a:ext cx="1343978" cy="7629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C82A0B-36E3-3A4E-A451-C635D6EF2C4E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260" y="3152537"/>
            <a:ext cx="1596489" cy="4302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C6AB38-6A47-0248-A725-69B685584847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892" y="3347803"/>
            <a:ext cx="962548" cy="14608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1939CE-132B-2340-9921-918C405816B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440" y="777749"/>
            <a:ext cx="1809750" cy="7445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56BC3E-533F-9C4E-8A1A-3F62E461E8E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651026" y="870080"/>
            <a:ext cx="1719847" cy="530500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CC212D6-AE9A-D54F-86CB-046F65B8D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49" r="21231" b="57728"/>
          <a:stretch/>
        </p:blipFill>
        <p:spPr bwMode="auto">
          <a:xfrm>
            <a:off x="4757650" y="6038342"/>
            <a:ext cx="2535542" cy="8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oogle Shape;177;p20" descr="ArogyaWorld_Logo_RGB.jpg">
            <a:extLst>
              <a:ext uri="{FF2B5EF4-FFF2-40B4-BE49-F238E27FC236}">
                <a16:creationId xmlns:a16="http://schemas.microsoft.com/office/drawing/2014/main" id="{2497F959-A1B6-9A48-B1EE-41DB6E22FAAF}"/>
              </a:ext>
            </a:extLst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772400" y="228600"/>
            <a:ext cx="1130300" cy="46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1" name="Picture 69">
            <a:extLst>
              <a:ext uri="{FF2B5EF4-FFF2-40B4-BE49-F238E27FC236}">
                <a16:creationId xmlns:a16="http://schemas.microsoft.com/office/drawing/2014/main" id="{A821BCB7-AD53-49F6-875E-4CE3C8B5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210300"/>
            <a:ext cx="39243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4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E78CA0-4A34-6444-A79C-E78094557D75}"/>
              </a:ext>
            </a:extLst>
          </p:cNvPr>
          <p:cNvSpPr/>
          <p:nvPr/>
        </p:nvSpPr>
        <p:spPr>
          <a:xfrm>
            <a:off x="0" y="0"/>
            <a:ext cx="4337806" cy="6858000"/>
          </a:xfrm>
          <a:prstGeom prst="rect">
            <a:avLst/>
          </a:prstGeom>
          <a:solidFill>
            <a:srgbClr val="D12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India’s Billion plus people lead healthier lives and thereby contribute to the best of their potential to society. </a:t>
            </a:r>
          </a:p>
          <a:p>
            <a:pPr marL="9525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The vast country is less burdened by NCDs and meets SDG #3 indicators. </a:t>
            </a:r>
          </a:p>
        </p:txBody>
      </p:sp>
      <p:sp>
        <p:nvSpPr>
          <p:cNvPr id="3" name="Google Shape;475;p10">
            <a:extLst>
              <a:ext uri="{FF2B5EF4-FFF2-40B4-BE49-F238E27FC236}">
                <a16:creationId xmlns:a16="http://schemas.microsoft.com/office/drawing/2014/main" id="{FFFF0B6C-C68A-B543-B4A2-661EE4490B96}"/>
              </a:ext>
            </a:extLst>
          </p:cNvPr>
          <p:cNvSpPr txBox="1"/>
          <p:nvPr/>
        </p:nvSpPr>
        <p:spPr>
          <a:xfrm>
            <a:off x="265434" y="893704"/>
            <a:ext cx="349470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BIG VISION </a:t>
            </a:r>
          </a:p>
        </p:txBody>
      </p:sp>
      <p:pic>
        <p:nvPicPr>
          <p:cNvPr id="5" name="Picture 4" descr="A picture containing person, child, child, little&#10;&#10;Description automatically generated">
            <a:extLst>
              <a:ext uri="{FF2B5EF4-FFF2-40B4-BE49-F238E27FC236}">
                <a16:creationId xmlns:a16="http://schemas.microsoft.com/office/drawing/2014/main" id="{D550C2BB-F46E-544F-A16E-9F77B1E2B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1" t="978" r="15691" b="978"/>
          <a:stretch/>
        </p:blipFill>
        <p:spPr>
          <a:xfrm>
            <a:off x="4337806" y="0"/>
            <a:ext cx="4806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9" descr="Arogya_PPT_Arrow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963219"/>
            <a:ext cx="4400550" cy="490153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9"/>
          <p:cNvSpPr/>
          <p:nvPr/>
        </p:nvSpPr>
        <p:spPr>
          <a:xfrm>
            <a:off x="0" y="3945461"/>
            <a:ext cx="9144000" cy="15917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9"/>
          <p:cNvSpPr txBox="1"/>
          <p:nvPr/>
        </p:nvSpPr>
        <p:spPr>
          <a:xfrm>
            <a:off x="0" y="3945461"/>
            <a:ext cx="9144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82D"/>
                </a:solidFill>
                <a:latin typeface="Arial"/>
                <a:ea typeface="Arial"/>
                <a:cs typeface="Arial"/>
                <a:sym typeface="Arial"/>
              </a:rPr>
              <a:t>Our Programs are Thoughtfully Designed</a:t>
            </a:r>
          </a:p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u="none" strike="noStrike" cap="none" dirty="0">
              <a:solidFill>
                <a:srgbClr val="70382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14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21458</TotalTime>
  <Words>1761</Words>
  <Application>Microsoft Macintosh PowerPoint</Application>
  <PresentationFormat>On-screen Show (4:3)</PresentationFormat>
  <Paragraphs>304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Bebas</vt:lpstr>
      <vt:lpstr>Calibri</vt:lpstr>
      <vt:lpstr>Calibri Light</vt:lpstr>
      <vt:lpstr>Century Gothic</vt:lpstr>
      <vt:lpstr>Lato</vt:lpstr>
      <vt:lpstr>Merriweather</vt:lpstr>
      <vt:lpstr>Montserrat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Compelling  School Health Program= 15% Impact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Pragnya Venkatesh</dc:creator>
  <cp:lastModifiedBy>Nalini Saligram</cp:lastModifiedBy>
  <cp:revision>262</cp:revision>
  <dcterms:created xsi:type="dcterms:W3CDTF">2020-09-29T10:07:28Z</dcterms:created>
  <dcterms:modified xsi:type="dcterms:W3CDTF">2021-06-03T19:27:43Z</dcterms:modified>
</cp:coreProperties>
</file>