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4" r:id="rId1"/>
  </p:sldMasterIdLst>
  <p:notesMasterIdLst>
    <p:notesMasterId r:id="rId5"/>
  </p:notesMasterIdLst>
  <p:sldIdLst>
    <p:sldId id="260" r:id="rId2"/>
    <p:sldId id="267" r:id="rId3"/>
    <p:sldId id="269" r:id="rId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DC9B"/>
    <a:srgbClr val="693616"/>
    <a:srgbClr val="FFBF65"/>
    <a:srgbClr val="9B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5928"/>
  </p:normalViewPr>
  <p:slideViewPr>
    <p:cSldViewPr snapToGrid="0" snapToObjects="1">
      <p:cViewPr varScale="1">
        <p:scale>
          <a:sx n="62" d="100"/>
          <a:sy n="62" d="100"/>
        </p:scale>
        <p:origin x="804"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45D7959-D26A-8C45-A417-C2B8E0E4599E}" type="datetimeFigureOut">
              <a:rPr lang="en-US" smtClean="0"/>
              <a:t>11/2/2020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9F924B-09E5-8344-9E1F-0484B8577381}" type="slidenum">
              <a:rPr lang="en-US" smtClean="0"/>
              <a:t>‹#›</a:t>
            </a:fld>
            <a:endParaRPr lang="en-US"/>
          </a:p>
        </p:txBody>
      </p:sp>
    </p:spTree>
    <p:extLst>
      <p:ext uri="{BB962C8B-B14F-4D97-AF65-F5344CB8AC3E}">
        <p14:creationId xmlns:p14="http://schemas.microsoft.com/office/powerpoint/2010/main" val="1387426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8FD93365-2243-944D-A481-3E725BE6169A}" type="datetimeFigureOut">
              <a:rPr lang="en-US" smtClean="0"/>
              <a:t>11/2/2020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DF8572-7515-8D44-857F-16BA76F17289}" type="slidenum">
              <a:rPr lang="en-US" smtClean="0"/>
              <a:t>‹#›</a:t>
            </a:fld>
            <a:endParaRPr lang="en-US"/>
          </a:p>
        </p:txBody>
      </p:sp>
    </p:spTree>
    <p:extLst>
      <p:ext uri="{BB962C8B-B14F-4D97-AF65-F5344CB8AC3E}">
        <p14:creationId xmlns:p14="http://schemas.microsoft.com/office/powerpoint/2010/main" val="2950328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8FD93365-2243-944D-A481-3E725BE6169A}" type="datetimeFigureOut">
              <a:rPr lang="en-US" smtClean="0"/>
              <a:t>11/2/2020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DF8572-7515-8D44-857F-16BA76F17289}" type="slidenum">
              <a:rPr lang="en-US" smtClean="0"/>
              <a:t>‹#›</a:t>
            </a:fld>
            <a:endParaRPr lang="en-US"/>
          </a:p>
        </p:txBody>
      </p:sp>
    </p:spTree>
    <p:extLst>
      <p:ext uri="{BB962C8B-B14F-4D97-AF65-F5344CB8AC3E}">
        <p14:creationId xmlns:p14="http://schemas.microsoft.com/office/powerpoint/2010/main" val="33066558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8FD93365-2243-944D-A481-3E725BE6169A}" type="datetimeFigureOut">
              <a:rPr lang="en-US" smtClean="0"/>
              <a:t>11/2/2020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DF8572-7515-8D44-857F-16BA76F17289}" type="slidenum">
              <a:rPr lang="en-US" smtClean="0"/>
              <a:t>‹#›</a:t>
            </a:fld>
            <a:endParaRPr lang="en-US"/>
          </a:p>
        </p:txBody>
      </p:sp>
    </p:spTree>
    <p:extLst>
      <p:ext uri="{BB962C8B-B14F-4D97-AF65-F5344CB8AC3E}">
        <p14:creationId xmlns:p14="http://schemas.microsoft.com/office/powerpoint/2010/main" val="17863406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8FD93365-2243-944D-A481-3E725BE6169A}" type="datetimeFigureOut">
              <a:rPr lang="en-US" smtClean="0"/>
              <a:t>11/2/2020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DF8572-7515-8D44-857F-16BA76F17289}" type="slidenum">
              <a:rPr lang="en-US" smtClean="0"/>
              <a:t>‹#›</a:t>
            </a:fld>
            <a:endParaRPr lang="en-US"/>
          </a:p>
        </p:txBody>
      </p:sp>
    </p:spTree>
    <p:extLst>
      <p:ext uri="{BB962C8B-B14F-4D97-AF65-F5344CB8AC3E}">
        <p14:creationId xmlns:p14="http://schemas.microsoft.com/office/powerpoint/2010/main" val="39639548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8FD93365-2243-944D-A481-3E725BE6169A}" type="datetimeFigureOut">
              <a:rPr lang="en-US" smtClean="0"/>
              <a:t>11/2/2020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DF8572-7515-8D44-857F-16BA76F17289}" type="slidenum">
              <a:rPr lang="en-US" smtClean="0"/>
              <a:t>‹#›</a:t>
            </a:fld>
            <a:endParaRPr lang="en-US"/>
          </a:p>
        </p:txBody>
      </p:sp>
    </p:spTree>
    <p:extLst>
      <p:ext uri="{BB962C8B-B14F-4D97-AF65-F5344CB8AC3E}">
        <p14:creationId xmlns:p14="http://schemas.microsoft.com/office/powerpoint/2010/main" val="24054696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8FD93365-2243-944D-A481-3E725BE6169A}" type="datetimeFigureOut">
              <a:rPr lang="en-US" smtClean="0"/>
              <a:t>11/2/2020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BDF8572-7515-8D44-857F-16BA76F17289}" type="slidenum">
              <a:rPr lang="en-US" smtClean="0"/>
              <a:t>‹#›</a:t>
            </a:fld>
            <a:endParaRPr lang="en-US"/>
          </a:p>
        </p:txBody>
      </p:sp>
    </p:spTree>
    <p:extLst>
      <p:ext uri="{BB962C8B-B14F-4D97-AF65-F5344CB8AC3E}">
        <p14:creationId xmlns:p14="http://schemas.microsoft.com/office/powerpoint/2010/main" val="21868704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8FD93365-2243-944D-A481-3E725BE6169A}" type="datetimeFigureOut">
              <a:rPr lang="en-US" smtClean="0"/>
              <a:t>11/2/2020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BDF8572-7515-8D44-857F-16BA76F17289}" type="slidenum">
              <a:rPr lang="en-US" smtClean="0"/>
              <a:t>‹#›</a:t>
            </a:fld>
            <a:endParaRPr lang="en-US"/>
          </a:p>
        </p:txBody>
      </p:sp>
    </p:spTree>
    <p:extLst>
      <p:ext uri="{BB962C8B-B14F-4D97-AF65-F5344CB8AC3E}">
        <p14:creationId xmlns:p14="http://schemas.microsoft.com/office/powerpoint/2010/main" val="31671168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8FD93365-2243-944D-A481-3E725BE6169A}" type="datetimeFigureOut">
              <a:rPr lang="en-US" smtClean="0"/>
              <a:t>11/2/2020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BDF8572-7515-8D44-857F-16BA76F17289}" type="slidenum">
              <a:rPr lang="en-US" smtClean="0"/>
              <a:t>‹#›</a:t>
            </a:fld>
            <a:endParaRPr lang="en-US"/>
          </a:p>
        </p:txBody>
      </p:sp>
    </p:spTree>
    <p:extLst>
      <p:ext uri="{BB962C8B-B14F-4D97-AF65-F5344CB8AC3E}">
        <p14:creationId xmlns:p14="http://schemas.microsoft.com/office/powerpoint/2010/main" val="21370005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D93365-2243-944D-A481-3E725BE6169A}" type="datetimeFigureOut">
              <a:rPr lang="en-US" smtClean="0"/>
              <a:t>11/2/2020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BDF8572-7515-8D44-857F-16BA76F17289}" type="slidenum">
              <a:rPr lang="en-US" smtClean="0"/>
              <a:t>‹#›</a:t>
            </a:fld>
            <a:endParaRPr lang="en-US"/>
          </a:p>
        </p:txBody>
      </p:sp>
    </p:spTree>
    <p:extLst>
      <p:ext uri="{BB962C8B-B14F-4D97-AF65-F5344CB8AC3E}">
        <p14:creationId xmlns:p14="http://schemas.microsoft.com/office/powerpoint/2010/main" val="38427100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8FD93365-2243-944D-A481-3E725BE6169A}" type="datetimeFigureOut">
              <a:rPr lang="en-US" smtClean="0"/>
              <a:t>11/2/2020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BDF8572-7515-8D44-857F-16BA76F17289}" type="slidenum">
              <a:rPr lang="en-US" smtClean="0"/>
              <a:t>‹#›</a:t>
            </a:fld>
            <a:endParaRPr lang="en-US"/>
          </a:p>
        </p:txBody>
      </p:sp>
    </p:spTree>
    <p:extLst>
      <p:ext uri="{BB962C8B-B14F-4D97-AF65-F5344CB8AC3E}">
        <p14:creationId xmlns:p14="http://schemas.microsoft.com/office/powerpoint/2010/main" val="10821203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8FD93365-2243-944D-A481-3E725BE6169A}" type="datetimeFigureOut">
              <a:rPr lang="en-US" smtClean="0"/>
              <a:t>11/2/2020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BDF8572-7515-8D44-857F-16BA76F17289}" type="slidenum">
              <a:rPr lang="en-US" smtClean="0"/>
              <a:t>‹#›</a:t>
            </a:fld>
            <a:endParaRPr lang="en-US"/>
          </a:p>
        </p:txBody>
      </p:sp>
    </p:spTree>
    <p:extLst>
      <p:ext uri="{BB962C8B-B14F-4D97-AF65-F5344CB8AC3E}">
        <p14:creationId xmlns:p14="http://schemas.microsoft.com/office/powerpoint/2010/main" val="14598939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D93365-2243-944D-A481-3E725BE6169A}" type="datetimeFigureOut">
              <a:rPr lang="en-US" smtClean="0"/>
              <a:t>11/2/2020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BDF8572-7515-8D44-857F-16BA76F17289}" type="slidenum">
              <a:rPr lang="en-US" smtClean="0"/>
              <a:t>‹#›</a:t>
            </a:fld>
            <a:endParaRPr lang="en-US"/>
          </a:p>
        </p:txBody>
      </p:sp>
    </p:spTree>
    <p:extLst>
      <p:ext uri="{BB962C8B-B14F-4D97-AF65-F5344CB8AC3E}">
        <p14:creationId xmlns:p14="http://schemas.microsoft.com/office/powerpoint/2010/main" val="3019938477"/>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hyperlink" Target="https://www.who.int/docs/default-source/coronaviruse/getting-workplace-ready-for-covid-19.pdf"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3">
            <a:extLst>
              <a:ext uri="{FF2B5EF4-FFF2-40B4-BE49-F238E27FC236}">
                <a16:creationId xmlns:a16="http://schemas.microsoft.com/office/drawing/2014/main" id="{3B866349-BA50-4A42-B94A-B6884864D472}"/>
              </a:ext>
            </a:extLst>
          </p:cNvPr>
          <p:cNvGraphicFramePr>
            <a:graphicFrameLocks noGrp="1"/>
          </p:cNvGraphicFramePr>
          <p:nvPr>
            <p:extLst>
              <p:ext uri="{D42A27DB-BD31-4B8C-83A1-F6EECF244321}">
                <p14:modId xmlns:p14="http://schemas.microsoft.com/office/powerpoint/2010/main" val="125432762"/>
              </p:ext>
            </p:extLst>
          </p:nvPr>
        </p:nvGraphicFramePr>
        <p:xfrm>
          <a:off x="381000" y="556934"/>
          <a:ext cx="11430000" cy="4284557"/>
        </p:xfrm>
        <a:graphic>
          <a:graphicData uri="http://schemas.openxmlformats.org/drawingml/2006/table">
            <a:tbl>
              <a:tblPr firstRow="1" bandRow="1">
                <a:tableStyleId>{00A15C55-8517-42AA-B614-E9B94910E393}</a:tableStyleId>
              </a:tblPr>
              <a:tblGrid>
                <a:gridCol w="2003385">
                  <a:extLst>
                    <a:ext uri="{9D8B030D-6E8A-4147-A177-3AD203B41FA5}">
                      <a16:colId xmlns:a16="http://schemas.microsoft.com/office/drawing/2014/main" val="2877195274"/>
                    </a:ext>
                  </a:extLst>
                </a:gridCol>
                <a:gridCol w="854115">
                  <a:extLst>
                    <a:ext uri="{9D8B030D-6E8A-4147-A177-3AD203B41FA5}">
                      <a16:colId xmlns:a16="http://schemas.microsoft.com/office/drawing/2014/main" val="3498367587"/>
                    </a:ext>
                  </a:extLst>
                </a:gridCol>
                <a:gridCol w="2328923">
                  <a:extLst>
                    <a:ext uri="{9D8B030D-6E8A-4147-A177-3AD203B41FA5}">
                      <a16:colId xmlns:a16="http://schemas.microsoft.com/office/drawing/2014/main" val="709573905"/>
                    </a:ext>
                  </a:extLst>
                </a:gridCol>
                <a:gridCol w="528577">
                  <a:extLst>
                    <a:ext uri="{9D8B030D-6E8A-4147-A177-3AD203B41FA5}">
                      <a16:colId xmlns:a16="http://schemas.microsoft.com/office/drawing/2014/main" val="1413436610"/>
                    </a:ext>
                  </a:extLst>
                </a:gridCol>
                <a:gridCol w="2857500">
                  <a:extLst>
                    <a:ext uri="{9D8B030D-6E8A-4147-A177-3AD203B41FA5}">
                      <a16:colId xmlns:a16="http://schemas.microsoft.com/office/drawing/2014/main" val="1637233906"/>
                    </a:ext>
                  </a:extLst>
                </a:gridCol>
                <a:gridCol w="2857500">
                  <a:extLst>
                    <a:ext uri="{9D8B030D-6E8A-4147-A177-3AD203B41FA5}">
                      <a16:colId xmlns:a16="http://schemas.microsoft.com/office/drawing/2014/main" val="1448760495"/>
                    </a:ext>
                  </a:extLst>
                </a:gridCol>
              </a:tblGrid>
              <a:tr h="371687">
                <a:tc gridSpan="2">
                  <a:txBody>
                    <a:bodyPr/>
                    <a:lstStyle/>
                    <a:p>
                      <a:pPr algn="ctr"/>
                      <a:r>
                        <a:rPr lang="en-US" sz="1800" dirty="0">
                          <a:solidFill>
                            <a:schemeClr val="accent2">
                              <a:lumMod val="50000"/>
                            </a:schemeClr>
                          </a:solidFill>
                          <a:latin typeface="Montserrat" pitchFamily="2" charset="77"/>
                        </a:rPr>
                        <a:t>DOMAIN</a:t>
                      </a:r>
                    </a:p>
                  </a:txBody>
                  <a:tcPr>
                    <a:noFill/>
                  </a:tcPr>
                </a:tc>
                <a:tc hMerge="1">
                  <a:txBody>
                    <a:bodyPr/>
                    <a:lstStyle/>
                    <a:p>
                      <a:pPr algn="ctr"/>
                      <a:endParaRPr lang="en-US" sz="1800" dirty="0">
                        <a:solidFill>
                          <a:schemeClr val="accent2">
                            <a:lumMod val="50000"/>
                          </a:schemeClr>
                        </a:solidFill>
                        <a:latin typeface="Montserrat" pitchFamily="2" charset="77"/>
                      </a:endParaRPr>
                    </a:p>
                  </a:txBody>
                  <a:tcPr>
                    <a:noFill/>
                  </a:tcPr>
                </a:tc>
                <a:tc gridSpan="2">
                  <a:txBody>
                    <a:bodyPr/>
                    <a:lstStyle/>
                    <a:p>
                      <a:pPr algn="ctr"/>
                      <a:r>
                        <a:rPr lang="en-US" sz="1800" dirty="0">
                          <a:solidFill>
                            <a:schemeClr val="accent2">
                              <a:lumMod val="50000"/>
                            </a:schemeClr>
                          </a:solidFill>
                          <a:latin typeface="Montserrat" pitchFamily="2" charset="77"/>
                        </a:rPr>
                        <a:t>BRONZE</a:t>
                      </a:r>
                    </a:p>
                  </a:txBody>
                  <a:tcPr>
                    <a:noFill/>
                  </a:tcPr>
                </a:tc>
                <a:tc hMerge="1">
                  <a:txBody>
                    <a:bodyPr/>
                    <a:lstStyle/>
                    <a:p>
                      <a:pPr algn="ctr"/>
                      <a:endParaRPr lang="en-US" sz="1800" dirty="0">
                        <a:solidFill>
                          <a:schemeClr val="accent2">
                            <a:lumMod val="50000"/>
                          </a:schemeClr>
                        </a:solidFill>
                        <a:latin typeface="Montserrat" pitchFamily="2" charset="77"/>
                      </a:endParaRPr>
                    </a:p>
                  </a:txBody>
                  <a:tcPr>
                    <a:noFill/>
                  </a:tcPr>
                </a:tc>
                <a:tc>
                  <a:txBody>
                    <a:bodyPr/>
                    <a:lstStyle/>
                    <a:p>
                      <a:pPr algn="ctr"/>
                      <a:r>
                        <a:rPr lang="en-US" dirty="0">
                          <a:solidFill>
                            <a:schemeClr val="accent2">
                              <a:lumMod val="50000"/>
                            </a:schemeClr>
                          </a:solidFill>
                          <a:latin typeface="Montserrat" pitchFamily="2" charset="77"/>
                        </a:rPr>
                        <a:t>SILVER</a:t>
                      </a:r>
                    </a:p>
                  </a:txBody>
                  <a:tcPr>
                    <a:noFill/>
                  </a:tcPr>
                </a:tc>
                <a:tc>
                  <a:txBody>
                    <a:bodyPr/>
                    <a:lstStyle/>
                    <a:p>
                      <a:pPr algn="ctr"/>
                      <a:r>
                        <a:rPr lang="en-US" dirty="0">
                          <a:solidFill>
                            <a:schemeClr val="accent2">
                              <a:lumMod val="50000"/>
                            </a:schemeClr>
                          </a:solidFill>
                          <a:latin typeface="Montserrat" pitchFamily="2" charset="77"/>
                        </a:rPr>
                        <a:t>GOLD</a:t>
                      </a:r>
                    </a:p>
                  </a:txBody>
                  <a:tcPr>
                    <a:noFill/>
                  </a:tcPr>
                </a:tc>
                <a:extLst>
                  <a:ext uri="{0D108BD9-81ED-4DB2-BD59-A6C34878D82A}">
                    <a16:rowId xmlns:a16="http://schemas.microsoft.com/office/drawing/2014/main" val="1690881906"/>
                  </a:ext>
                </a:extLst>
              </a:tr>
              <a:tr h="377190">
                <a:tc gridSpan="6">
                  <a:txBody>
                    <a:bodyPr/>
                    <a:lstStyle/>
                    <a:p>
                      <a:pPr algn="l"/>
                      <a:r>
                        <a:rPr lang="en-US" sz="1800" b="1" dirty="0">
                          <a:solidFill>
                            <a:schemeClr val="accent4"/>
                          </a:solidFill>
                          <a:latin typeface="Montserrat" pitchFamily="2" charset="77"/>
                        </a:rPr>
                        <a:t>            </a:t>
                      </a:r>
                      <a:r>
                        <a:rPr lang="en-US" sz="1800" b="1" dirty="0">
                          <a:solidFill>
                            <a:schemeClr val="bg1"/>
                          </a:solidFill>
                          <a:latin typeface="Montserrat" pitchFamily="2" charset="77"/>
                        </a:rPr>
                        <a:t>NCD PREVENTION</a:t>
                      </a:r>
                    </a:p>
                  </a:txBody>
                  <a:tcPr>
                    <a:solidFill>
                      <a:srgbClr val="C00000"/>
                    </a:solidFill>
                  </a:tcPr>
                </a:tc>
                <a:tc hMerge="1">
                  <a:txBody>
                    <a:bodyPr/>
                    <a:lstStyle/>
                    <a:p>
                      <a:endParaRPr lang="en-US"/>
                    </a:p>
                  </a:txBody>
                  <a:tcPr/>
                </a:tc>
                <a:tc hMerge="1">
                  <a:txBody>
                    <a:bodyPr/>
                    <a:lstStyle/>
                    <a:p>
                      <a:pPr algn="ctr"/>
                      <a:endParaRPr lang="en-US" dirty="0">
                        <a:latin typeface="Montserrat" pitchFamily="2" charset="77"/>
                      </a:endParaRPr>
                    </a:p>
                  </a:txBody>
                  <a:tcPr>
                    <a:solidFill>
                      <a:srgbClr val="C00000"/>
                    </a:solidFill>
                  </a:tcPr>
                </a:tc>
                <a:tc hMerge="1">
                  <a:txBody>
                    <a:bodyPr/>
                    <a:lstStyle/>
                    <a:p>
                      <a:endParaRPr lang="en-US"/>
                    </a:p>
                  </a:txBody>
                  <a:tcPr/>
                </a:tc>
                <a:tc hMerge="1">
                  <a:txBody>
                    <a:bodyPr/>
                    <a:lstStyle/>
                    <a:p>
                      <a:pPr algn="ctr"/>
                      <a:endParaRPr lang="en-US" dirty="0">
                        <a:latin typeface="Montserrat" pitchFamily="2" charset="77"/>
                      </a:endParaRPr>
                    </a:p>
                  </a:txBody>
                  <a:tcPr>
                    <a:solidFill>
                      <a:srgbClr val="C00000"/>
                    </a:solidFill>
                  </a:tcPr>
                </a:tc>
                <a:tc hMerge="1">
                  <a:txBody>
                    <a:bodyPr/>
                    <a:lstStyle/>
                    <a:p>
                      <a:pPr algn="ctr"/>
                      <a:endParaRPr lang="en-US" dirty="0">
                        <a:latin typeface="Montserrat" pitchFamily="2" charset="77"/>
                      </a:endParaRPr>
                    </a:p>
                  </a:txBody>
                  <a:tcPr>
                    <a:solidFill>
                      <a:srgbClr val="C00000"/>
                    </a:solidFill>
                  </a:tcPr>
                </a:tc>
                <a:extLst>
                  <a:ext uri="{0D108BD9-81ED-4DB2-BD59-A6C34878D82A}">
                    <a16:rowId xmlns:a16="http://schemas.microsoft.com/office/drawing/2014/main" val="3575650341"/>
                  </a:ext>
                </a:extLst>
              </a:tr>
              <a:tr h="1108710">
                <a:tc>
                  <a:txBody>
                    <a:bodyPr/>
                    <a:lstStyle/>
                    <a:p>
                      <a:pPr algn="ctr"/>
                      <a:endParaRPr lang="en-US" sz="1100" dirty="0">
                        <a:latin typeface="Montserrat" pitchFamily="2" charset="77"/>
                      </a:endParaRPr>
                    </a:p>
                    <a:p>
                      <a:pPr algn="ctr"/>
                      <a:endParaRPr lang="en-US" sz="1100" dirty="0">
                        <a:latin typeface="Montserrat" pitchFamily="2" charset="77"/>
                      </a:endParaRPr>
                    </a:p>
                    <a:p>
                      <a:pPr algn="ctr"/>
                      <a:endParaRPr lang="en-US" sz="1100" dirty="0">
                        <a:latin typeface="Montserrat" pitchFamily="2" charset="77"/>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1" u="none" strike="noStrike" cap="none" dirty="0">
                          <a:solidFill>
                            <a:schemeClr val="tx1"/>
                          </a:solidFill>
                          <a:latin typeface="Montserrat"/>
                          <a:ea typeface="Montserrat"/>
                          <a:cs typeface="Montserrat"/>
                          <a:sym typeface="Montserrat"/>
                        </a:rPr>
                        <a:t>TOBACCO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1" u="none" strike="noStrike" cap="none" dirty="0">
                          <a:solidFill>
                            <a:schemeClr val="tx1"/>
                          </a:solidFill>
                          <a:latin typeface="Montserrat"/>
                          <a:ea typeface="Montserrat"/>
                          <a:cs typeface="Montserrat"/>
                          <a:sym typeface="Montserrat"/>
                        </a:rPr>
                        <a:t>POLICY </a:t>
                      </a:r>
                      <a:endParaRPr lang="en-US" sz="1100" b="1" dirty="0">
                        <a:solidFill>
                          <a:schemeClr val="tx1"/>
                        </a:solidFill>
                      </a:endParaRPr>
                    </a:p>
                    <a:p>
                      <a:pPr algn="ctr"/>
                      <a:endParaRPr lang="en-US" sz="1100" dirty="0">
                        <a:latin typeface="Montserrat" pitchFamily="2" charset="77"/>
                      </a:endParaRPr>
                    </a:p>
                  </a:txBody>
                  <a:tcPr>
                    <a:solidFill>
                      <a:srgbClr val="FFDC9B"/>
                    </a:solidFill>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b="1" u="sng" strike="noStrike" cap="none" dirty="0">
                          <a:solidFill>
                            <a:schemeClr val="tx1"/>
                          </a:solidFill>
                          <a:latin typeface="Montserrat" panose="020B0604020202020204" charset="0"/>
                          <a:ea typeface="Montserrat"/>
                          <a:cs typeface="Montserrat"/>
                          <a:sym typeface="Montserrat"/>
                        </a:rPr>
                        <a:t>Ban On-Site Tobacco Use</a:t>
                      </a:r>
                    </a:p>
                    <a:p>
                      <a:pPr marL="0" marR="0" lvl="0" indent="0" algn="just" defTabSz="914400" rtl="0" eaLnBrk="1" fontAlgn="auto" latinLnBrk="0" hangingPunct="1">
                        <a:lnSpc>
                          <a:spcPct val="100000"/>
                        </a:lnSpc>
                        <a:spcBef>
                          <a:spcPts val="0"/>
                        </a:spcBef>
                        <a:spcAft>
                          <a:spcPts val="0"/>
                        </a:spcAft>
                        <a:buClrTx/>
                        <a:buSzTx/>
                        <a:buFontTx/>
                        <a:buNone/>
                        <a:tabLst/>
                        <a:defRPr/>
                      </a:pPr>
                      <a:endParaRPr lang="en-US" sz="1100" b="1" u="sng" dirty="0">
                        <a:solidFill>
                          <a:schemeClr val="bg1"/>
                        </a:solidFill>
                        <a:latin typeface="Montserrat" panose="020B0604020202020204" charset="0"/>
                      </a:endParaRPr>
                    </a:p>
                    <a:p>
                      <a:pPr marL="171450" marR="0" lvl="1" indent="-190500" algn="l" rtl="0">
                        <a:lnSpc>
                          <a:spcPct val="100000"/>
                        </a:lnSpc>
                        <a:spcBef>
                          <a:spcPts val="0"/>
                        </a:spcBef>
                        <a:spcAft>
                          <a:spcPts val="0"/>
                        </a:spcAft>
                        <a:buClr>
                          <a:srgbClr val="9B0000"/>
                        </a:buClr>
                        <a:buSzPct val="90000"/>
                        <a:buFont typeface="Arial"/>
                        <a:buChar char="•"/>
                      </a:pPr>
                      <a:r>
                        <a:rPr lang="en-US" sz="1100" b="0" i="0" u="none" strike="noStrike" cap="none" dirty="0">
                          <a:solidFill>
                            <a:schemeClr val="tx1"/>
                          </a:solidFill>
                          <a:latin typeface="Montserrat" panose="020B0604020202020204" charset="0"/>
                          <a:ea typeface="Montserrat"/>
                          <a:cs typeface="Montserrat"/>
                          <a:sym typeface="Montserrat"/>
                        </a:rPr>
                        <a:t>No smoking or use of smokeless tobacco and other tobacco products throughout the campus, in all the company’s sites. </a:t>
                      </a:r>
                    </a:p>
                    <a:p>
                      <a:pPr marL="171450" marR="0" lvl="1" indent="-190500" algn="l" rtl="0">
                        <a:lnSpc>
                          <a:spcPct val="100000"/>
                        </a:lnSpc>
                        <a:spcBef>
                          <a:spcPts val="0"/>
                        </a:spcBef>
                        <a:spcAft>
                          <a:spcPts val="0"/>
                        </a:spcAft>
                        <a:buClr>
                          <a:srgbClr val="9B0000"/>
                        </a:buClr>
                        <a:buSzPct val="90000"/>
                        <a:buFont typeface="Arial"/>
                        <a:buChar char="•"/>
                      </a:pPr>
                      <a:r>
                        <a:rPr lang="en-US" sz="1100" b="0" i="0" u="none" strike="noStrike" cap="none" dirty="0">
                          <a:solidFill>
                            <a:schemeClr val="tx1"/>
                          </a:solidFill>
                          <a:latin typeface="Montserrat" panose="020B0604020202020204" charset="0"/>
                          <a:ea typeface="Montserrat"/>
                          <a:cs typeface="Montserrat"/>
                          <a:sym typeface="Montserrat"/>
                        </a:rPr>
                        <a:t>Communicate this policy and promote no tobacco use to all employees including those working remotely.</a:t>
                      </a:r>
                    </a:p>
                  </a:txBody>
                  <a:tcPr>
                    <a:solidFill>
                      <a:srgbClr val="FFDC9B"/>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b="1" u="sng" strike="noStrike" cap="none" dirty="0">
                          <a:solidFill>
                            <a:schemeClr val="tx1"/>
                          </a:solidFill>
                          <a:latin typeface="Montserrat" panose="020B0604020202020204" charset="0"/>
                          <a:ea typeface="Montserrat"/>
                          <a:cs typeface="Montserrat"/>
                          <a:sym typeface="Montserrat"/>
                        </a:rPr>
                        <a:t>Ban On-Site Tobacco Use</a:t>
                      </a:r>
                    </a:p>
                    <a:p>
                      <a:pPr marL="0" marR="0" lvl="0" indent="0" algn="just" defTabSz="914400" rtl="0" eaLnBrk="1" fontAlgn="auto" latinLnBrk="0" hangingPunct="1">
                        <a:lnSpc>
                          <a:spcPct val="100000"/>
                        </a:lnSpc>
                        <a:spcBef>
                          <a:spcPts val="0"/>
                        </a:spcBef>
                        <a:spcAft>
                          <a:spcPts val="0"/>
                        </a:spcAft>
                        <a:buClrTx/>
                        <a:buSzTx/>
                        <a:buFontTx/>
                        <a:buNone/>
                        <a:tabLst/>
                        <a:defRPr/>
                      </a:pPr>
                      <a:endParaRPr lang="en-US" sz="1100" b="1" u="sng" dirty="0">
                        <a:solidFill>
                          <a:schemeClr val="bg1"/>
                        </a:solidFill>
                        <a:latin typeface="Montserrat" panose="020B0604020202020204" charset="0"/>
                      </a:endParaRPr>
                    </a:p>
                    <a:p>
                      <a:pPr marL="171450" marR="0" lvl="1" indent="-190500" algn="l" rtl="0">
                        <a:lnSpc>
                          <a:spcPct val="100000"/>
                        </a:lnSpc>
                        <a:spcBef>
                          <a:spcPts val="0"/>
                        </a:spcBef>
                        <a:spcAft>
                          <a:spcPts val="0"/>
                        </a:spcAft>
                        <a:buClr>
                          <a:srgbClr val="9B0000"/>
                        </a:buClr>
                        <a:buSzPct val="90000"/>
                        <a:buFont typeface="Arial"/>
                        <a:buChar char="•"/>
                      </a:pPr>
                      <a:r>
                        <a:rPr lang="en-US" sz="1100" b="0" i="0" u="none" strike="noStrike" cap="none" dirty="0">
                          <a:solidFill>
                            <a:schemeClr val="tx1"/>
                          </a:solidFill>
                          <a:latin typeface="Montserrat" panose="020B0604020202020204" charset="0"/>
                          <a:ea typeface="Montserrat"/>
                          <a:cs typeface="Montserrat"/>
                          <a:sym typeface="Montserrat"/>
                        </a:rPr>
                        <a:t>No smoking or use of smokeless tobacco and other tobacco products throughout the campus, in all the company’s sites. </a:t>
                      </a:r>
                    </a:p>
                    <a:p>
                      <a:pPr marL="171450" marR="0" lvl="1" indent="-190500" algn="l" rtl="0">
                        <a:lnSpc>
                          <a:spcPct val="100000"/>
                        </a:lnSpc>
                        <a:spcBef>
                          <a:spcPts val="0"/>
                        </a:spcBef>
                        <a:spcAft>
                          <a:spcPts val="0"/>
                        </a:spcAft>
                        <a:buClr>
                          <a:srgbClr val="9B0000"/>
                        </a:buClr>
                        <a:buSzPct val="90000"/>
                        <a:buFont typeface="Arial"/>
                        <a:buChar char="•"/>
                      </a:pPr>
                      <a:r>
                        <a:rPr lang="en-US" sz="1100" b="0" i="0" u="none" strike="noStrike" cap="none" dirty="0">
                          <a:solidFill>
                            <a:schemeClr val="tx1"/>
                          </a:solidFill>
                          <a:latin typeface="Montserrat" panose="020B0604020202020204" charset="0"/>
                          <a:ea typeface="Montserrat"/>
                          <a:cs typeface="Montserrat"/>
                          <a:sym typeface="Montserrat"/>
                        </a:rPr>
                        <a:t>Communicate this policy and promote no tobacco use to all employees including those working remotely.</a:t>
                      </a:r>
                    </a:p>
                    <a:p>
                      <a:pPr algn="ctr"/>
                      <a:endParaRPr lang="en-US" sz="1100" dirty="0">
                        <a:latin typeface="Montserrat" pitchFamily="2" charset="77"/>
                      </a:endParaRPr>
                    </a:p>
                  </a:txBody>
                  <a:tcPr>
                    <a:solidFill>
                      <a:srgbClr val="FFDC9B"/>
                    </a:solidFill>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b="0" i="0" u="none" strike="noStrike" cap="none" dirty="0">
                          <a:solidFill>
                            <a:schemeClr val="tx1"/>
                          </a:solidFill>
                          <a:latin typeface="Montserrat" panose="020B0604020202020204" charset="0"/>
                          <a:ea typeface="Montserrat"/>
                          <a:cs typeface="Montserrat"/>
                          <a:sym typeface="Montserrat"/>
                        </a:rPr>
                        <a:t>Support all employees, including those working from home, to quit tobacco by providing counseling, and using technology (pharmacological and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b="0" i="0" u="none" strike="noStrike" cap="none" dirty="0">
                          <a:solidFill>
                            <a:schemeClr val="tx1"/>
                          </a:solidFill>
                          <a:latin typeface="Montserrat" panose="020B0604020202020204" charset="0"/>
                          <a:ea typeface="Montserrat"/>
                          <a:cs typeface="Montserrat"/>
                          <a:sym typeface="Montserrat"/>
                        </a:rPr>
                        <a:t>non-pharmacological) to support cessation. </a:t>
                      </a:r>
                      <a:endParaRPr lang="en-US" sz="1100" b="0" u="none" strike="noStrike" cap="none" dirty="0">
                        <a:solidFill>
                          <a:schemeClr val="tx1"/>
                        </a:solidFill>
                        <a:latin typeface="Montserrat" panose="020B0604020202020204" charset="0"/>
                        <a:ea typeface="Montserrat"/>
                        <a:cs typeface="Montserrat"/>
                        <a:sym typeface="Montserrat"/>
                      </a:endParaRPr>
                    </a:p>
                  </a:txBody>
                  <a:tcPr>
                    <a:solidFill>
                      <a:srgbClr val="FFDC9B"/>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b="0" i="0" u="none" strike="noStrike" cap="none" dirty="0">
                          <a:solidFill>
                            <a:schemeClr val="tx1"/>
                          </a:solidFill>
                          <a:latin typeface="Montserrat" panose="020B0604020202020204" charset="0"/>
                          <a:ea typeface="Montserrat"/>
                          <a:cs typeface="Montserrat"/>
                          <a:sym typeface="Montserrat"/>
                        </a:rPr>
                        <a:t>Support all employees, including those working from home, to quit tobacco by providing counseling, and using technology (pharmacological and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b="0" i="0" u="none" strike="noStrike" cap="none" dirty="0">
                          <a:solidFill>
                            <a:schemeClr val="tx1"/>
                          </a:solidFill>
                          <a:latin typeface="Montserrat" panose="020B0604020202020204" charset="0"/>
                          <a:ea typeface="Montserrat"/>
                          <a:cs typeface="Montserrat"/>
                          <a:sym typeface="Montserrat"/>
                        </a:rPr>
                        <a:t>non-pharmacological) to support cessation. </a:t>
                      </a:r>
                      <a:endParaRPr lang="en-US" sz="1100" b="0" u="none" strike="noStrike" cap="none" dirty="0">
                        <a:solidFill>
                          <a:schemeClr val="tx1"/>
                        </a:solidFill>
                        <a:latin typeface="Montserrat" panose="020B0604020202020204" charset="0"/>
                        <a:ea typeface="Montserrat"/>
                        <a:cs typeface="Montserrat"/>
                        <a:sym typeface="Montserrat"/>
                      </a:endParaRPr>
                    </a:p>
                    <a:p>
                      <a:pPr algn="ctr"/>
                      <a:endParaRPr lang="en-US" sz="1100" b="0" dirty="0">
                        <a:latin typeface="Montserrat" pitchFamily="2" charset="77"/>
                      </a:endParaRPr>
                    </a:p>
                  </a:txBody>
                  <a:tcPr>
                    <a:solidFill>
                      <a:srgbClr val="FFDC9B"/>
                    </a:solidFill>
                  </a:tcPr>
                </a:tc>
                <a:tc>
                  <a:txBody>
                    <a:bodyPr/>
                    <a:lstStyle/>
                    <a:p>
                      <a:pPr marL="0" marR="0" lvl="0" indent="0" algn="l" rtl="0">
                        <a:lnSpc>
                          <a:spcPct val="100000"/>
                        </a:lnSpc>
                        <a:spcBef>
                          <a:spcPts val="0"/>
                        </a:spcBef>
                        <a:spcAft>
                          <a:spcPts val="0"/>
                        </a:spcAft>
                        <a:buClr>
                          <a:srgbClr val="70382D"/>
                        </a:buClr>
                        <a:buSzPts val="175"/>
                        <a:buFont typeface="Calibri"/>
                        <a:buNone/>
                      </a:pPr>
                      <a:r>
                        <a:rPr lang="en-US" sz="1100" b="0" u="none" strike="noStrike" cap="none" dirty="0">
                          <a:solidFill>
                            <a:schemeClr val="tx1"/>
                          </a:solidFill>
                          <a:latin typeface="Montserrat" panose="020B0604020202020204" charset="0"/>
                          <a:ea typeface="Montserrat"/>
                          <a:cs typeface="Montserrat"/>
                          <a:sym typeface="Montserrat"/>
                        </a:rPr>
                        <a:t>Reimburse nicotine replacement/other therapies.</a:t>
                      </a:r>
                      <a:endParaRPr lang="en-US" sz="1100" b="0" dirty="0">
                        <a:solidFill>
                          <a:schemeClr val="tx1"/>
                        </a:solidFill>
                        <a:latin typeface="Montserrat" panose="020B0604020202020204" charset="0"/>
                      </a:endParaRPr>
                    </a:p>
                    <a:p>
                      <a:pPr marL="0" marR="0" lvl="0" indent="0" algn="l" rtl="0">
                        <a:lnSpc>
                          <a:spcPct val="100000"/>
                        </a:lnSpc>
                        <a:spcBef>
                          <a:spcPts val="0"/>
                        </a:spcBef>
                        <a:spcAft>
                          <a:spcPts val="0"/>
                        </a:spcAft>
                        <a:buClr>
                          <a:srgbClr val="70382D"/>
                        </a:buClr>
                        <a:buSzPts val="175"/>
                        <a:buFont typeface="Calibri"/>
                        <a:buNone/>
                      </a:pPr>
                      <a:r>
                        <a:rPr lang="en-US" sz="1100" b="0" i="0" u="none" strike="noStrike" cap="none" dirty="0">
                          <a:solidFill>
                            <a:schemeClr val="tx1"/>
                          </a:solidFill>
                          <a:latin typeface="Montserrat" panose="020B0604020202020204" charset="0"/>
                          <a:ea typeface="Montserrat"/>
                          <a:cs typeface="Montserrat"/>
                          <a:sym typeface="Montserrat"/>
                        </a:rPr>
                        <a:t>(pharmacological and non- pharmacological) to support tobacco cessation.</a:t>
                      </a:r>
                    </a:p>
                    <a:p>
                      <a:pPr algn="ctr"/>
                      <a:endParaRPr lang="en-US" sz="1100" b="0" dirty="0">
                        <a:latin typeface="Montserrat" pitchFamily="2" charset="77"/>
                      </a:endParaRPr>
                    </a:p>
                  </a:txBody>
                  <a:tcPr>
                    <a:solidFill>
                      <a:srgbClr val="FFDC9B"/>
                    </a:solidFill>
                  </a:tcPr>
                </a:tc>
                <a:extLst>
                  <a:ext uri="{0D108BD9-81ED-4DB2-BD59-A6C34878D82A}">
                    <a16:rowId xmlns:a16="http://schemas.microsoft.com/office/drawing/2014/main" val="1141752207"/>
                  </a:ext>
                </a:extLst>
              </a:tr>
              <a:tr h="110871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100" b="1" u="none" strike="noStrike" cap="none" dirty="0">
                        <a:solidFill>
                          <a:srgbClr val="FFC000"/>
                        </a:solidFill>
                        <a:latin typeface="Montserrat"/>
                        <a:ea typeface="Montserrat"/>
                        <a:cs typeface="Montserrat"/>
                        <a:sym typeface="Montserrat"/>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100" b="1" u="none" strike="noStrike" cap="none" dirty="0">
                        <a:solidFill>
                          <a:srgbClr val="FFC000"/>
                        </a:solidFill>
                        <a:latin typeface="Montserrat"/>
                        <a:ea typeface="Montserrat"/>
                        <a:cs typeface="Montserrat"/>
                        <a:sym typeface="Montserrat"/>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100" b="1" u="none" strike="noStrike" cap="none" dirty="0">
                        <a:solidFill>
                          <a:srgbClr val="FFC000"/>
                        </a:solidFill>
                        <a:latin typeface="Montserrat"/>
                        <a:ea typeface="Montserrat"/>
                        <a:cs typeface="Montserrat"/>
                        <a:sym typeface="Montserrat"/>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100" b="1" u="none" strike="noStrike" cap="none" dirty="0">
                        <a:solidFill>
                          <a:schemeClr val="tx1"/>
                        </a:solidFill>
                        <a:latin typeface="Montserrat"/>
                        <a:ea typeface="Montserrat"/>
                        <a:cs typeface="Montserrat"/>
                        <a:sym typeface="Montserrat"/>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100" b="1" u="none" strike="noStrike" cap="none" dirty="0">
                        <a:solidFill>
                          <a:schemeClr val="tx1"/>
                        </a:solidFill>
                        <a:latin typeface="Montserrat"/>
                        <a:ea typeface="Montserrat"/>
                        <a:cs typeface="Montserrat"/>
                        <a:sym typeface="Montserrat"/>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1" u="none" strike="noStrike" cap="none" dirty="0">
                          <a:solidFill>
                            <a:schemeClr val="tx1"/>
                          </a:solidFill>
                          <a:latin typeface="Montserrat"/>
                          <a:ea typeface="Montserrat"/>
                          <a:cs typeface="Montserrat"/>
                          <a:sym typeface="Montserrat"/>
                        </a:rPr>
                        <a:t>HEALTHY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1" u="none" strike="noStrike" cap="none" dirty="0">
                          <a:solidFill>
                            <a:schemeClr val="tx1"/>
                          </a:solidFill>
                          <a:latin typeface="Montserrat"/>
                          <a:ea typeface="Montserrat"/>
                          <a:cs typeface="Montserrat"/>
                          <a:sym typeface="Montserrat"/>
                        </a:rPr>
                        <a:t>EATING </a:t>
                      </a:r>
                      <a:endParaRPr lang="en-US" sz="1100" dirty="0">
                        <a:solidFill>
                          <a:schemeClr val="tx1"/>
                        </a:solidFill>
                      </a:endParaRPr>
                    </a:p>
                  </a:txBody>
                  <a:tcPr>
                    <a:noFill/>
                  </a:tcPr>
                </a:tc>
                <a:tc gridSpan="2">
                  <a:txBody>
                    <a:bodyPr/>
                    <a:lstStyle/>
                    <a:p>
                      <a:pPr marL="0" marR="0" lvl="0" indent="0" algn="l" rtl="0">
                        <a:lnSpc>
                          <a:spcPct val="100000"/>
                        </a:lnSpc>
                        <a:spcBef>
                          <a:spcPts val="0"/>
                        </a:spcBef>
                        <a:spcAft>
                          <a:spcPts val="0"/>
                        </a:spcAft>
                        <a:buClr>
                          <a:srgbClr val="800000"/>
                        </a:buClr>
                        <a:buSzPts val="700"/>
                        <a:buFont typeface="Montserrat"/>
                        <a:buNone/>
                      </a:pPr>
                      <a:r>
                        <a:rPr lang="en-US" sz="1100" b="0" i="0" u="none" strike="noStrike" cap="none" dirty="0">
                          <a:solidFill>
                            <a:schemeClr val="tx1"/>
                          </a:solidFill>
                          <a:latin typeface="Montserrat" panose="020B0604020202020204" charset="0"/>
                          <a:ea typeface="Montserrat"/>
                          <a:cs typeface="Montserrat"/>
                          <a:sym typeface="Montserrat"/>
                        </a:rPr>
                        <a:t>Promote healthy eating to all employees including those working from home.  </a:t>
                      </a:r>
                    </a:p>
                    <a:p>
                      <a:pPr marL="171450" marR="0" lvl="0" indent="-171450" algn="l" rtl="0">
                        <a:lnSpc>
                          <a:spcPct val="100000"/>
                        </a:lnSpc>
                        <a:spcBef>
                          <a:spcPts val="0"/>
                        </a:spcBef>
                        <a:spcAft>
                          <a:spcPts val="0"/>
                        </a:spcAft>
                        <a:buClr>
                          <a:srgbClr val="800000"/>
                        </a:buClr>
                        <a:buSzPts val="700"/>
                        <a:buFontTx/>
                        <a:buChar char="-"/>
                      </a:pPr>
                      <a:r>
                        <a:rPr lang="en-US" sz="1100" b="1" i="0" u="sng" strike="noStrike" cap="none" dirty="0">
                          <a:solidFill>
                            <a:schemeClr val="tx1"/>
                          </a:solidFill>
                          <a:latin typeface="Montserrat" panose="020B0604020202020204" charset="0"/>
                          <a:ea typeface="Montserrat"/>
                          <a:cs typeface="Montserrat"/>
                          <a:sym typeface="Montserrat"/>
                        </a:rPr>
                        <a:t>- No junk food or sugary soft drinks at meetings.  </a:t>
                      </a:r>
                    </a:p>
                    <a:p>
                      <a:pPr marL="171450" marR="0" lvl="0" indent="-171450" algn="l" rtl="0">
                        <a:lnSpc>
                          <a:spcPct val="100000"/>
                        </a:lnSpc>
                        <a:spcBef>
                          <a:spcPts val="0"/>
                        </a:spcBef>
                        <a:spcAft>
                          <a:spcPts val="0"/>
                        </a:spcAft>
                        <a:buClr>
                          <a:srgbClr val="800000"/>
                        </a:buClr>
                        <a:buSzPts val="700"/>
                        <a:buFontTx/>
                        <a:buChar char="-"/>
                      </a:pPr>
                      <a:r>
                        <a:rPr lang="en-US" sz="1100" b="0" i="0" u="none" strike="noStrike" cap="none" dirty="0">
                          <a:solidFill>
                            <a:schemeClr val="tx1"/>
                          </a:solidFill>
                          <a:latin typeface="Montserrat" panose="020B0604020202020204" charset="0"/>
                          <a:ea typeface="Montserrat"/>
                          <a:cs typeface="Montserrat"/>
                          <a:sym typeface="Montserrat"/>
                        </a:rPr>
                        <a:t>- Make available subsidized/affordable Healthy Foods, in cafeteria, and in catered meals at every worksite. </a:t>
                      </a:r>
                      <a:endParaRPr lang="en-US" sz="1100" dirty="0">
                        <a:solidFill>
                          <a:schemeClr val="tx1"/>
                        </a:solidFill>
                      </a:endParaRPr>
                    </a:p>
                  </a:txBody>
                  <a:tcPr>
                    <a:noFill/>
                  </a:tcPr>
                </a:tc>
                <a:tc hMerge="1">
                  <a:txBody>
                    <a:bodyPr/>
                    <a:lstStyle/>
                    <a:p>
                      <a:pPr marL="0" marR="0" lvl="0" indent="0" algn="l" rtl="0">
                        <a:lnSpc>
                          <a:spcPct val="100000"/>
                        </a:lnSpc>
                        <a:spcBef>
                          <a:spcPts val="0"/>
                        </a:spcBef>
                        <a:spcAft>
                          <a:spcPts val="0"/>
                        </a:spcAft>
                        <a:buClr>
                          <a:srgbClr val="800000"/>
                        </a:buClr>
                        <a:buSzPts val="700"/>
                        <a:buFont typeface="Montserrat"/>
                        <a:buNone/>
                      </a:pPr>
                      <a:r>
                        <a:rPr lang="en-US" sz="1100" b="0" i="0" u="none" strike="noStrike" cap="none" dirty="0">
                          <a:solidFill>
                            <a:schemeClr val="tx1"/>
                          </a:solidFill>
                          <a:latin typeface="Montserrat" panose="020B0604020202020204" charset="0"/>
                          <a:ea typeface="Montserrat"/>
                          <a:cs typeface="Montserrat"/>
                          <a:sym typeface="Montserrat"/>
                        </a:rPr>
                        <a:t>Promote healthy eating to all employees including those working from home.  </a:t>
                      </a:r>
                    </a:p>
                    <a:p>
                      <a:pPr marL="171450" marR="0" lvl="0" indent="-171450" algn="l" rtl="0">
                        <a:lnSpc>
                          <a:spcPct val="100000"/>
                        </a:lnSpc>
                        <a:spcBef>
                          <a:spcPts val="0"/>
                        </a:spcBef>
                        <a:spcAft>
                          <a:spcPts val="0"/>
                        </a:spcAft>
                        <a:buClr>
                          <a:srgbClr val="800000"/>
                        </a:buClr>
                        <a:buSzPts val="700"/>
                        <a:buFontTx/>
                        <a:buChar char="-"/>
                      </a:pPr>
                      <a:r>
                        <a:rPr lang="en-US" sz="1100" b="1" i="0" u="sng" strike="noStrike" cap="none" dirty="0">
                          <a:solidFill>
                            <a:schemeClr val="tx1"/>
                          </a:solidFill>
                          <a:latin typeface="Montserrat" panose="020B0604020202020204" charset="0"/>
                          <a:ea typeface="Montserrat"/>
                          <a:cs typeface="Montserrat"/>
                          <a:sym typeface="Montserrat"/>
                        </a:rPr>
                        <a:t>- No junk food or sugary soft drinks at meetings.  </a:t>
                      </a:r>
                    </a:p>
                    <a:p>
                      <a:pPr marL="171450" marR="0" lvl="0" indent="-171450" algn="l" rtl="0">
                        <a:lnSpc>
                          <a:spcPct val="100000"/>
                        </a:lnSpc>
                        <a:spcBef>
                          <a:spcPts val="0"/>
                        </a:spcBef>
                        <a:spcAft>
                          <a:spcPts val="0"/>
                        </a:spcAft>
                        <a:buClr>
                          <a:srgbClr val="800000"/>
                        </a:buClr>
                        <a:buSzPts val="700"/>
                        <a:buFontTx/>
                        <a:buChar char="-"/>
                      </a:pPr>
                      <a:r>
                        <a:rPr lang="en-US" sz="1100" b="0" i="0" u="none" strike="noStrike" cap="none" dirty="0">
                          <a:solidFill>
                            <a:schemeClr val="tx1"/>
                          </a:solidFill>
                          <a:latin typeface="Montserrat" panose="020B0604020202020204" charset="0"/>
                          <a:ea typeface="Montserrat"/>
                          <a:cs typeface="Montserrat"/>
                          <a:sym typeface="Montserrat"/>
                        </a:rPr>
                        <a:t>- Make available subsidized/affordable Healthy Foods, in cafeteria, and in catered meals at every worksite. </a:t>
                      </a:r>
                    </a:p>
                  </a:txBody>
                  <a:tcPr>
                    <a:noFill/>
                  </a:tcPr>
                </a:tc>
                <a:tc gridSpan="2">
                  <a:txBody>
                    <a:bodyPr/>
                    <a:lstStyle/>
                    <a:p>
                      <a:pPr marL="0" marR="0" lvl="0" indent="0" algn="l" rtl="0">
                        <a:lnSpc>
                          <a:spcPct val="100000"/>
                        </a:lnSpc>
                        <a:spcBef>
                          <a:spcPts val="0"/>
                        </a:spcBef>
                        <a:spcAft>
                          <a:spcPts val="0"/>
                        </a:spcAft>
                        <a:buClr>
                          <a:srgbClr val="70382D"/>
                        </a:buClr>
                        <a:buSzPts val="175"/>
                        <a:buFont typeface="Calibri"/>
                        <a:buNone/>
                      </a:pPr>
                      <a:r>
                        <a:rPr lang="en-US" sz="1100" b="1" u="sng" strike="noStrike" cap="none" dirty="0">
                          <a:solidFill>
                            <a:schemeClr val="tx1"/>
                          </a:solidFill>
                          <a:latin typeface="Montserrat" panose="020B0604020202020204" charset="0"/>
                          <a:ea typeface="Montserrat"/>
                          <a:cs typeface="Montserrat"/>
                          <a:sym typeface="Montserrat"/>
                        </a:rPr>
                        <a:t>Healthy Meals should be accessible and available every day.</a:t>
                      </a:r>
                      <a:endParaRPr lang="en-US" sz="1100" b="1" u="sng" dirty="0">
                        <a:solidFill>
                          <a:schemeClr val="tx1"/>
                        </a:solidFill>
                        <a:latin typeface="Montserrat" panose="020B0604020202020204" charset="0"/>
                      </a:endParaRPr>
                    </a:p>
                    <a:p>
                      <a:pPr marL="171450" marR="0" lvl="1" indent="-184150" algn="l" rtl="0">
                        <a:lnSpc>
                          <a:spcPct val="100000"/>
                        </a:lnSpc>
                        <a:spcBef>
                          <a:spcPts val="0"/>
                        </a:spcBef>
                        <a:spcAft>
                          <a:spcPts val="0"/>
                        </a:spcAft>
                        <a:buClr>
                          <a:srgbClr val="800000"/>
                        </a:buClr>
                        <a:buSzPct val="90000"/>
                        <a:buFont typeface="Arial"/>
                        <a:buChar char="•"/>
                      </a:pPr>
                      <a:r>
                        <a:rPr lang="en-US" sz="1100" b="0" i="0" u="none" strike="noStrike" cap="none" dirty="0">
                          <a:solidFill>
                            <a:schemeClr val="tx1"/>
                          </a:solidFill>
                          <a:latin typeface="Montserrat" panose="020B0604020202020204" charset="0"/>
                          <a:ea typeface="Montserrat"/>
                          <a:cs typeface="Montserrat"/>
                          <a:sym typeface="Montserrat"/>
                        </a:rPr>
                        <a:t>Food should be prepared hygienically.  As appropriate, company to be HACCP (Hazards Analysis and Critical Control Point) certified.</a:t>
                      </a:r>
                    </a:p>
                    <a:p>
                      <a:pPr marL="171450" marR="0" lvl="1" indent="-184150" algn="l" rtl="0">
                        <a:lnSpc>
                          <a:spcPct val="100000"/>
                        </a:lnSpc>
                        <a:spcBef>
                          <a:spcPts val="0"/>
                        </a:spcBef>
                        <a:spcAft>
                          <a:spcPts val="0"/>
                        </a:spcAft>
                        <a:buClr>
                          <a:srgbClr val="800000"/>
                        </a:buClr>
                        <a:buSzPct val="90000"/>
                        <a:buFont typeface="Arial"/>
                        <a:buChar char="•"/>
                      </a:pPr>
                      <a:r>
                        <a:rPr lang="en-US" sz="1100" b="0" i="0" u="none" strike="noStrike" cap="none" dirty="0">
                          <a:solidFill>
                            <a:schemeClr val="tx1"/>
                          </a:solidFill>
                          <a:latin typeface="Montserrat" panose="020B0604020202020204" charset="0"/>
                          <a:ea typeface="Montserrat"/>
                          <a:cs typeface="Montserrat"/>
                          <a:sym typeface="Montserrat"/>
                        </a:rPr>
                        <a:t>Employees should be encouraged to eat balanced meals with whole grains and millets </a:t>
                      </a:r>
                    </a:p>
                    <a:p>
                      <a:pPr marL="171450" marR="0" lvl="1" indent="-184150" algn="l" rtl="0">
                        <a:lnSpc>
                          <a:spcPct val="100000"/>
                        </a:lnSpc>
                        <a:spcBef>
                          <a:spcPts val="0"/>
                        </a:spcBef>
                        <a:spcAft>
                          <a:spcPts val="0"/>
                        </a:spcAft>
                        <a:buClr>
                          <a:srgbClr val="800000"/>
                        </a:buClr>
                        <a:buSzPct val="90000"/>
                        <a:buFont typeface="Arial"/>
                        <a:buChar char="•"/>
                      </a:pPr>
                      <a:r>
                        <a:rPr lang="en-US" sz="1100" b="0" i="0" u="none" strike="noStrike" cap="none" dirty="0">
                          <a:solidFill>
                            <a:schemeClr val="tx1"/>
                          </a:solidFill>
                          <a:latin typeface="Montserrat" panose="020B0604020202020204" charset="0"/>
                          <a:ea typeface="Montserrat"/>
                          <a:cs typeface="Montserrat"/>
                          <a:sym typeface="Montserrat"/>
                        </a:rPr>
                        <a:t>Meals should be below national thresholds of sugar, salt, fat and calorie guidelines.  </a:t>
                      </a:r>
                    </a:p>
                    <a:p>
                      <a:pPr marL="171450" marR="0" lvl="1" indent="-184150" algn="l" rtl="0">
                        <a:lnSpc>
                          <a:spcPct val="100000"/>
                        </a:lnSpc>
                        <a:spcBef>
                          <a:spcPts val="0"/>
                        </a:spcBef>
                        <a:spcAft>
                          <a:spcPts val="0"/>
                        </a:spcAft>
                        <a:buClr>
                          <a:srgbClr val="800000"/>
                        </a:buClr>
                        <a:buSzPct val="90000"/>
                        <a:buFont typeface="Arial"/>
                        <a:buChar char="•"/>
                      </a:pPr>
                      <a:r>
                        <a:rPr lang="en-US" sz="1100" b="0" i="0" u="none" strike="noStrike" cap="none" dirty="0">
                          <a:solidFill>
                            <a:schemeClr val="tx1"/>
                          </a:solidFill>
                          <a:latin typeface="Montserrat" panose="020B0604020202020204" charset="0"/>
                          <a:ea typeface="Montserrat"/>
                          <a:cs typeface="Montserrat"/>
                          <a:sym typeface="Montserrat"/>
                        </a:rPr>
                        <a:t>Communicate reducing salt, sugar and fat, and promote adequate water consumption. </a:t>
                      </a:r>
                      <a:endParaRPr lang="en-US" sz="1100" dirty="0">
                        <a:solidFill>
                          <a:schemeClr val="tx1"/>
                        </a:solidFill>
                      </a:endParaRPr>
                    </a:p>
                  </a:txBody>
                  <a:tcPr>
                    <a:noFill/>
                  </a:tcPr>
                </a:tc>
                <a:tc hMerge="1">
                  <a:txBody>
                    <a:bodyPr/>
                    <a:lstStyle/>
                    <a:p>
                      <a:pPr marL="0" marR="0" lvl="0" indent="0" algn="l" rtl="0">
                        <a:lnSpc>
                          <a:spcPct val="100000"/>
                        </a:lnSpc>
                        <a:spcBef>
                          <a:spcPts val="0"/>
                        </a:spcBef>
                        <a:spcAft>
                          <a:spcPts val="0"/>
                        </a:spcAft>
                        <a:buClr>
                          <a:srgbClr val="70382D"/>
                        </a:buClr>
                        <a:buSzPts val="175"/>
                        <a:buFont typeface="Calibri"/>
                        <a:buNone/>
                      </a:pPr>
                      <a:r>
                        <a:rPr lang="en-US" sz="1100" b="1" u="sng" strike="noStrike" cap="none" dirty="0">
                          <a:solidFill>
                            <a:schemeClr val="tx1"/>
                          </a:solidFill>
                          <a:latin typeface="Montserrat" panose="020B0604020202020204" charset="0"/>
                          <a:ea typeface="Montserrat"/>
                          <a:cs typeface="Montserrat"/>
                          <a:sym typeface="Montserrat"/>
                        </a:rPr>
                        <a:t>Healthy Meals should be accessible and available every day.</a:t>
                      </a:r>
                      <a:endParaRPr lang="en-US" sz="1100" b="1" u="sng" dirty="0">
                        <a:solidFill>
                          <a:schemeClr val="tx1"/>
                        </a:solidFill>
                        <a:latin typeface="Montserrat" panose="020B0604020202020204" charset="0"/>
                      </a:endParaRPr>
                    </a:p>
                    <a:p>
                      <a:pPr marL="171450" marR="0" lvl="1" indent="-184150" algn="l" rtl="0">
                        <a:lnSpc>
                          <a:spcPct val="100000"/>
                        </a:lnSpc>
                        <a:spcBef>
                          <a:spcPts val="0"/>
                        </a:spcBef>
                        <a:spcAft>
                          <a:spcPts val="0"/>
                        </a:spcAft>
                        <a:buClr>
                          <a:srgbClr val="800000"/>
                        </a:buClr>
                        <a:buSzPct val="90000"/>
                        <a:buFont typeface="Arial"/>
                        <a:buChar char="•"/>
                      </a:pPr>
                      <a:r>
                        <a:rPr lang="en-US" sz="1100" b="0" i="0" u="none" strike="noStrike" cap="none" dirty="0">
                          <a:solidFill>
                            <a:schemeClr val="tx1"/>
                          </a:solidFill>
                          <a:latin typeface="Montserrat" panose="020B0604020202020204" charset="0"/>
                          <a:ea typeface="Montserrat"/>
                          <a:cs typeface="Montserrat"/>
                          <a:sym typeface="Montserrat"/>
                        </a:rPr>
                        <a:t>Food should be prepared hygienically.  As appropriate, company to be HACCP (Hazards Analysis and Critical Control Point) certified.</a:t>
                      </a:r>
                    </a:p>
                    <a:p>
                      <a:pPr marL="171450" marR="0" lvl="1" indent="-184150" algn="l" rtl="0">
                        <a:lnSpc>
                          <a:spcPct val="100000"/>
                        </a:lnSpc>
                        <a:spcBef>
                          <a:spcPts val="0"/>
                        </a:spcBef>
                        <a:spcAft>
                          <a:spcPts val="0"/>
                        </a:spcAft>
                        <a:buClr>
                          <a:srgbClr val="800000"/>
                        </a:buClr>
                        <a:buSzPct val="90000"/>
                        <a:buFont typeface="Arial"/>
                        <a:buChar char="•"/>
                      </a:pPr>
                      <a:r>
                        <a:rPr lang="en-US" sz="1100" b="0" i="0" u="none" strike="noStrike" cap="none" dirty="0">
                          <a:solidFill>
                            <a:schemeClr val="tx1"/>
                          </a:solidFill>
                          <a:latin typeface="Montserrat" panose="020B0604020202020204" charset="0"/>
                          <a:ea typeface="Montserrat"/>
                          <a:cs typeface="Montserrat"/>
                          <a:sym typeface="Montserrat"/>
                        </a:rPr>
                        <a:t>Employees should be encouraged to eat balanced meals with whole grains and millets </a:t>
                      </a:r>
                    </a:p>
                    <a:p>
                      <a:pPr marL="171450" marR="0" lvl="1" indent="-184150" algn="l" rtl="0">
                        <a:lnSpc>
                          <a:spcPct val="100000"/>
                        </a:lnSpc>
                        <a:spcBef>
                          <a:spcPts val="0"/>
                        </a:spcBef>
                        <a:spcAft>
                          <a:spcPts val="0"/>
                        </a:spcAft>
                        <a:buClr>
                          <a:srgbClr val="800000"/>
                        </a:buClr>
                        <a:buSzPct val="90000"/>
                        <a:buFont typeface="Arial"/>
                        <a:buChar char="•"/>
                      </a:pPr>
                      <a:r>
                        <a:rPr lang="en-US" sz="1100" b="0" i="0" u="none" strike="noStrike" cap="none" dirty="0">
                          <a:solidFill>
                            <a:schemeClr val="tx1"/>
                          </a:solidFill>
                          <a:latin typeface="Montserrat" panose="020B0604020202020204" charset="0"/>
                          <a:ea typeface="Montserrat"/>
                          <a:cs typeface="Montserrat"/>
                          <a:sym typeface="Montserrat"/>
                        </a:rPr>
                        <a:t>Meals should be below national thresholds of sugar, salt, fat and calorie guidelines.  </a:t>
                      </a:r>
                    </a:p>
                    <a:p>
                      <a:pPr marL="171450" marR="0" lvl="1" indent="-184150" algn="l" rtl="0">
                        <a:lnSpc>
                          <a:spcPct val="100000"/>
                        </a:lnSpc>
                        <a:spcBef>
                          <a:spcPts val="0"/>
                        </a:spcBef>
                        <a:spcAft>
                          <a:spcPts val="0"/>
                        </a:spcAft>
                        <a:buClr>
                          <a:srgbClr val="800000"/>
                        </a:buClr>
                        <a:buSzPct val="90000"/>
                        <a:buFont typeface="Arial"/>
                        <a:buChar char="•"/>
                      </a:pPr>
                      <a:r>
                        <a:rPr lang="en-US" sz="1100" b="0" i="0" u="none" strike="noStrike" cap="none" dirty="0">
                          <a:solidFill>
                            <a:schemeClr val="tx1"/>
                          </a:solidFill>
                          <a:latin typeface="Montserrat" panose="020B0604020202020204" charset="0"/>
                          <a:ea typeface="Montserrat"/>
                          <a:cs typeface="Montserrat"/>
                          <a:sym typeface="Montserrat"/>
                        </a:rPr>
                        <a:t>Communicate reducing salt, sugar and fat, and promote adequate water consumption. </a:t>
                      </a:r>
                    </a:p>
                  </a:txBody>
                  <a:tcPr>
                    <a:noFill/>
                  </a:tcPr>
                </a:tc>
                <a:tc>
                  <a:txBody>
                    <a:bodyPr/>
                    <a:lstStyle/>
                    <a:p>
                      <a:pPr marL="0" marR="0" lvl="0" indent="0" algn="just" rtl="0">
                        <a:lnSpc>
                          <a:spcPct val="100000"/>
                        </a:lnSpc>
                        <a:spcBef>
                          <a:spcPts val="0"/>
                        </a:spcBef>
                        <a:spcAft>
                          <a:spcPts val="0"/>
                        </a:spcAft>
                        <a:buClr>
                          <a:srgbClr val="9B0000"/>
                        </a:buClr>
                        <a:buSzPct val="90000"/>
                        <a:buFont typeface="Calibri"/>
                        <a:buNone/>
                      </a:pPr>
                      <a:r>
                        <a:rPr lang="en-US" sz="1100" b="1" u="none" strike="noStrike" cap="none" dirty="0">
                          <a:solidFill>
                            <a:schemeClr val="tx1"/>
                          </a:solidFill>
                          <a:latin typeface="Montserrat" panose="020B0604020202020204" charset="0"/>
                          <a:ea typeface="Montserrat"/>
                          <a:cs typeface="Montserrat"/>
                          <a:sym typeface="Montserrat"/>
                        </a:rPr>
                        <a:t>F</a:t>
                      </a:r>
                      <a:r>
                        <a:rPr lang="en-US" sz="1100" b="1" u="sng" strike="noStrike" cap="none" dirty="0">
                          <a:solidFill>
                            <a:schemeClr val="tx1"/>
                          </a:solidFill>
                          <a:latin typeface="Montserrat" panose="020B0604020202020204" charset="0"/>
                          <a:ea typeface="Montserrat"/>
                          <a:cs typeface="Montserrat"/>
                          <a:sym typeface="Montserrat"/>
                        </a:rPr>
                        <a:t>oods in company cafeterias should have zero (&lt;2%) </a:t>
                      </a:r>
                      <a:r>
                        <a:rPr lang="en-US" sz="1100" b="1" u="sng" strike="noStrike" cap="none" dirty="0" err="1">
                          <a:solidFill>
                            <a:schemeClr val="tx1"/>
                          </a:solidFill>
                          <a:latin typeface="Montserrat" panose="020B0604020202020204" charset="0"/>
                          <a:ea typeface="Montserrat"/>
                          <a:cs typeface="Montserrat"/>
                          <a:sym typeface="Montserrat"/>
                        </a:rPr>
                        <a:t>transfats</a:t>
                      </a:r>
                      <a:r>
                        <a:rPr lang="en-US" sz="1100" b="1" u="sng" strike="noStrike" cap="none" dirty="0">
                          <a:solidFill>
                            <a:schemeClr val="tx1"/>
                          </a:solidFill>
                          <a:latin typeface="Montserrat" panose="020B0604020202020204" charset="0"/>
                          <a:ea typeface="Montserrat"/>
                          <a:cs typeface="Montserrat"/>
                          <a:sym typeface="Montserrat"/>
                        </a:rPr>
                        <a:t> and strictly adhere to national guidelines. </a:t>
                      </a:r>
                      <a:endParaRPr lang="en-US" sz="1100" b="1" u="sng" dirty="0">
                        <a:solidFill>
                          <a:schemeClr val="tx1"/>
                        </a:solidFill>
                        <a:latin typeface="Montserrat" panose="020B0604020202020204" charset="0"/>
                      </a:endParaRPr>
                    </a:p>
                    <a:p>
                      <a:pPr marL="171450" marR="0" lvl="0" indent="-184150" algn="l" rtl="0">
                        <a:lnSpc>
                          <a:spcPct val="100000"/>
                        </a:lnSpc>
                        <a:spcBef>
                          <a:spcPts val="0"/>
                        </a:spcBef>
                        <a:spcAft>
                          <a:spcPts val="0"/>
                        </a:spcAft>
                        <a:buClr>
                          <a:srgbClr val="9B0000"/>
                        </a:buClr>
                        <a:buSzPct val="90000"/>
                        <a:buFont typeface="Arial"/>
                        <a:buChar char="•"/>
                      </a:pPr>
                      <a:r>
                        <a:rPr lang="en-US" sz="1100" b="0" u="none" strike="noStrike" cap="none" dirty="0">
                          <a:solidFill>
                            <a:schemeClr val="tx1"/>
                          </a:solidFill>
                          <a:latin typeface="Montserrat" panose="020B0604020202020204" charset="0"/>
                          <a:ea typeface="Montserrat"/>
                          <a:cs typeface="Montserrat"/>
                          <a:sym typeface="Montserrat"/>
                        </a:rPr>
                        <a:t>Company should use a variety of oils (mustard, soya, rice bran, groundnut, sesame, coconut) in the canteen.</a:t>
                      </a:r>
                      <a:endParaRPr lang="en-US" sz="1100" b="0" dirty="0">
                        <a:solidFill>
                          <a:schemeClr val="tx1"/>
                        </a:solidFill>
                        <a:latin typeface="Montserrat" panose="020B0604020202020204" charset="0"/>
                      </a:endParaRPr>
                    </a:p>
                    <a:p>
                      <a:pPr marL="171450" marR="0" lvl="0" indent="-184150" algn="l" rtl="0">
                        <a:lnSpc>
                          <a:spcPct val="100000"/>
                        </a:lnSpc>
                        <a:spcBef>
                          <a:spcPts val="0"/>
                        </a:spcBef>
                        <a:spcAft>
                          <a:spcPts val="0"/>
                        </a:spcAft>
                        <a:buClr>
                          <a:srgbClr val="9B0000"/>
                        </a:buClr>
                        <a:buSzPct val="90000"/>
                        <a:buFont typeface="Arial"/>
                        <a:buChar char="•"/>
                      </a:pPr>
                      <a:r>
                        <a:rPr lang="en-US" sz="1100" b="0" u="none" strike="noStrike" cap="none" dirty="0">
                          <a:solidFill>
                            <a:schemeClr val="tx1"/>
                          </a:solidFill>
                          <a:latin typeface="Montserrat" panose="020B0604020202020204" charset="0"/>
                          <a:ea typeface="Montserrat"/>
                          <a:cs typeface="Montserrat"/>
                          <a:sym typeface="Montserrat"/>
                        </a:rPr>
                        <a:t>Company should discourage reusing oil and deep frying.  </a:t>
                      </a:r>
                      <a:endParaRPr lang="en-US" sz="1100" b="0" dirty="0">
                        <a:solidFill>
                          <a:schemeClr val="tx1"/>
                        </a:solidFill>
                        <a:latin typeface="Montserrat" panose="020B0604020202020204" charset="0"/>
                      </a:endParaRPr>
                    </a:p>
                    <a:p>
                      <a:pPr marL="0" marR="0" lvl="0" indent="0" algn="l" rtl="0">
                        <a:lnSpc>
                          <a:spcPct val="100000"/>
                        </a:lnSpc>
                        <a:spcBef>
                          <a:spcPts val="0"/>
                        </a:spcBef>
                        <a:spcAft>
                          <a:spcPts val="0"/>
                        </a:spcAft>
                        <a:buClr>
                          <a:srgbClr val="70382D"/>
                        </a:buClr>
                        <a:buSzPct val="90000"/>
                        <a:buFont typeface="Arial"/>
                        <a:buNone/>
                      </a:pPr>
                      <a:endParaRPr lang="en-US" sz="1100" b="0" u="none" strike="noStrike" cap="none" dirty="0">
                        <a:solidFill>
                          <a:schemeClr val="tx1"/>
                        </a:solidFill>
                        <a:latin typeface="Montserrat" panose="020B0604020202020204" charset="0"/>
                        <a:ea typeface="Montserrat"/>
                        <a:cs typeface="Montserrat"/>
                        <a:sym typeface="Montserrat"/>
                      </a:endParaRPr>
                    </a:p>
                    <a:p>
                      <a:pPr marL="0" marR="0" lvl="0" indent="0" algn="l" rtl="0">
                        <a:lnSpc>
                          <a:spcPct val="100000"/>
                        </a:lnSpc>
                        <a:spcBef>
                          <a:spcPts val="0"/>
                        </a:spcBef>
                        <a:spcAft>
                          <a:spcPts val="0"/>
                        </a:spcAft>
                        <a:buClr>
                          <a:srgbClr val="70382D"/>
                        </a:buClr>
                        <a:buSzPts val="175"/>
                        <a:buFont typeface="Arial"/>
                        <a:buNone/>
                      </a:pPr>
                      <a:r>
                        <a:rPr lang="en-US" sz="1100" b="0" u="none" strike="noStrike" cap="none" dirty="0">
                          <a:solidFill>
                            <a:schemeClr val="tx1"/>
                          </a:solidFill>
                          <a:latin typeface="Montserrat" panose="020B0604020202020204" charset="0"/>
                          <a:ea typeface="Montserrat"/>
                          <a:cs typeface="Montserrat"/>
                          <a:sym typeface="Montserrat"/>
                        </a:rPr>
                        <a:t>Company should support weight loss programs for all employees including those working remotely.</a:t>
                      </a:r>
                      <a:endParaRPr lang="en-US" sz="1100" b="0" dirty="0">
                        <a:solidFill>
                          <a:schemeClr val="tx1"/>
                        </a:solidFill>
                        <a:latin typeface="Montserrat" panose="020B0604020202020204" charset="0"/>
                      </a:endParaRPr>
                    </a:p>
                  </a:txBody>
                  <a:tcPr>
                    <a:noFill/>
                  </a:tcPr>
                </a:tc>
                <a:extLst>
                  <a:ext uri="{0D108BD9-81ED-4DB2-BD59-A6C34878D82A}">
                    <a16:rowId xmlns:a16="http://schemas.microsoft.com/office/drawing/2014/main" val="427791582"/>
                  </a:ext>
                </a:extLst>
              </a:tr>
            </a:tbl>
          </a:graphicData>
        </a:graphic>
      </p:graphicFrame>
      <p:graphicFrame>
        <p:nvGraphicFramePr>
          <p:cNvPr id="2" name="Table 1">
            <a:extLst>
              <a:ext uri="{FF2B5EF4-FFF2-40B4-BE49-F238E27FC236}">
                <a16:creationId xmlns:a16="http://schemas.microsoft.com/office/drawing/2014/main" id="{5E6A1B96-3F02-4F48-8518-87FCA948E42F}"/>
              </a:ext>
            </a:extLst>
          </p:cNvPr>
          <p:cNvGraphicFramePr>
            <a:graphicFrameLocks noGrp="1"/>
          </p:cNvGraphicFramePr>
          <p:nvPr>
            <p:extLst>
              <p:ext uri="{D42A27DB-BD31-4B8C-83A1-F6EECF244321}">
                <p14:modId xmlns:p14="http://schemas.microsoft.com/office/powerpoint/2010/main" val="2545161640"/>
              </p:ext>
            </p:extLst>
          </p:nvPr>
        </p:nvGraphicFramePr>
        <p:xfrm>
          <a:off x="288403" y="4841491"/>
          <a:ext cx="11430000" cy="1533484"/>
        </p:xfrm>
        <a:graphic>
          <a:graphicData uri="http://schemas.openxmlformats.org/drawingml/2006/table">
            <a:tbl>
              <a:tblPr firstRow="1" bandRow="1">
                <a:tableStyleId>{00A15C55-8517-42AA-B614-E9B94910E393}</a:tableStyleId>
              </a:tblPr>
              <a:tblGrid>
                <a:gridCol w="2095982">
                  <a:extLst>
                    <a:ext uri="{9D8B030D-6E8A-4147-A177-3AD203B41FA5}">
                      <a16:colId xmlns:a16="http://schemas.microsoft.com/office/drawing/2014/main" val="2745958046"/>
                    </a:ext>
                  </a:extLst>
                </a:gridCol>
                <a:gridCol w="3298785">
                  <a:extLst>
                    <a:ext uri="{9D8B030D-6E8A-4147-A177-3AD203B41FA5}">
                      <a16:colId xmlns:a16="http://schemas.microsoft.com/office/drawing/2014/main" val="622326958"/>
                    </a:ext>
                  </a:extLst>
                </a:gridCol>
                <a:gridCol w="3177733">
                  <a:extLst>
                    <a:ext uri="{9D8B030D-6E8A-4147-A177-3AD203B41FA5}">
                      <a16:colId xmlns:a16="http://schemas.microsoft.com/office/drawing/2014/main" val="2472868621"/>
                    </a:ext>
                  </a:extLst>
                </a:gridCol>
                <a:gridCol w="2857500">
                  <a:extLst>
                    <a:ext uri="{9D8B030D-6E8A-4147-A177-3AD203B41FA5}">
                      <a16:colId xmlns:a16="http://schemas.microsoft.com/office/drawing/2014/main" val="2488789662"/>
                    </a:ext>
                  </a:extLst>
                </a:gridCol>
              </a:tblGrid>
              <a:tr h="1533484">
                <a:tc>
                  <a:txBody>
                    <a:bodyPr/>
                    <a:lstStyle/>
                    <a:p>
                      <a:pPr algn="ctr"/>
                      <a:endParaRPr lang="en-US" sz="1100" dirty="0">
                        <a:latin typeface="Montserrat" pitchFamily="2" charset="77"/>
                      </a:endParaRPr>
                    </a:p>
                    <a:p>
                      <a:pPr algn="ctr"/>
                      <a:endParaRPr lang="en-US" sz="1100" dirty="0">
                        <a:latin typeface="Montserrat" pitchFamily="2" charset="77"/>
                      </a:endParaRPr>
                    </a:p>
                    <a:p>
                      <a:pPr algn="ctr"/>
                      <a:endParaRPr lang="en-US" sz="1100" b="1" dirty="0">
                        <a:solidFill>
                          <a:schemeClr val="tx1"/>
                        </a:solidFill>
                        <a:latin typeface="Montserrat" pitchFamily="2" charset="77"/>
                      </a:endParaRPr>
                    </a:p>
                    <a:p>
                      <a:pPr algn="ctr"/>
                      <a:endParaRPr lang="en-US" sz="1100" b="1" dirty="0">
                        <a:solidFill>
                          <a:schemeClr val="tx1"/>
                        </a:solidFill>
                        <a:latin typeface="Montserrat" pitchFamily="2" charset="77"/>
                      </a:endParaRPr>
                    </a:p>
                    <a:p>
                      <a:pPr algn="ctr"/>
                      <a:r>
                        <a:rPr lang="en-US" sz="1100" b="1" dirty="0">
                          <a:solidFill>
                            <a:schemeClr val="tx1"/>
                          </a:solidFill>
                          <a:latin typeface="Montserrat" pitchFamily="2" charset="77"/>
                        </a:rPr>
                        <a:t>PHYSICAL </a:t>
                      </a:r>
                    </a:p>
                    <a:p>
                      <a:pPr algn="ctr"/>
                      <a:r>
                        <a:rPr lang="en-US" sz="1100" b="1" dirty="0">
                          <a:solidFill>
                            <a:schemeClr val="tx1"/>
                          </a:solidFill>
                          <a:latin typeface="Montserrat" pitchFamily="2" charset="77"/>
                        </a:rPr>
                        <a:t>ACIVITY</a:t>
                      </a:r>
                    </a:p>
                  </a:txBody>
                  <a:tcPr>
                    <a:solidFill>
                      <a:srgbClr val="FFDC9B"/>
                    </a:solidFill>
                  </a:tcPr>
                </a:tc>
                <a:tc>
                  <a:txBody>
                    <a:bodyPr/>
                    <a:lstStyle/>
                    <a:p>
                      <a:pPr marL="0" marR="0" lvl="0" indent="0" algn="l" rtl="0">
                        <a:lnSpc>
                          <a:spcPct val="100000"/>
                        </a:lnSpc>
                        <a:spcBef>
                          <a:spcPts val="0"/>
                        </a:spcBef>
                        <a:spcAft>
                          <a:spcPts val="0"/>
                        </a:spcAft>
                        <a:buClr>
                          <a:srgbClr val="70382D"/>
                        </a:buClr>
                        <a:buSzPts val="175"/>
                        <a:buFont typeface="Arial" panose="020B0604020202020204" pitchFamily="34" charset="0"/>
                        <a:buNone/>
                      </a:pPr>
                      <a:r>
                        <a:rPr lang="en-US" sz="1100" b="0" u="none" strike="noStrike" cap="none" dirty="0">
                          <a:solidFill>
                            <a:schemeClr val="tx1"/>
                          </a:solidFill>
                          <a:latin typeface="Montserrat" panose="020B0604020202020204" charset="0"/>
                          <a:ea typeface="Montserrat"/>
                          <a:cs typeface="Montserrat"/>
                          <a:sym typeface="Montserrat"/>
                        </a:rPr>
                        <a:t>Promote use of stairs, cycling, daily walking, and tips to increase physical activity to all employees including those working remotely.  </a:t>
                      </a:r>
                      <a:endParaRPr sz="1100" b="0" dirty="0">
                        <a:solidFill>
                          <a:schemeClr val="tx1"/>
                        </a:solidFill>
                        <a:latin typeface="Montserrat" panose="020B0604020202020204" charset="0"/>
                      </a:endParaRPr>
                    </a:p>
                    <a:p>
                      <a:pPr marL="0" marR="0" lvl="0" indent="0" algn="l" rtl="0">
                        <a:lnSpc>
                          <a:spcPct val="100000"/>
                        </a:lnSpc>
                        <a:spcBef>
                          <a:spcPts val="0"/>
                        </a:spcBef>
                        <a:spcAft>
                          <a:spcPts val="0"/>
                        </a:spcAft>
                        <a:buClr>
                          <a:srgbClr val="70382D"/>
                        </a:buClr>
                        <a:buSzPts val="175"/>
                        <a:buFont typeface="Calibri"/>
                        <a:buNone/>
                      </a:pPr>
                      <a:endParaRPr sz="1100" b="0" u="none" strike="noStrike" cap="none" dirty="0">
                        <a:solidFill>
                          <a:schemeClr val="tx1"/>
                        </a:solidFill>
                        <a:latin typeface="Montserrat" panose="020B0604020202020204" charset="0"/>
                        <a:ea typeface="Montserrat"/>
                        <a:cs typeface="Montserrat"/>
                        <a:sym typeface="Montserrat"/>
                      </a:endParaRPr>
                    </a:p>
                    <a:p>
                      <a:pPr marL="0" marR="0" lvl="0" indent="0" algn="l" rtl="0">
                        <a:lnSpc>
                          <a:spcPct val="100000"/>
                        </a:lnSpc>
                        <a:spcBef>
                          <a:spcPts val="0"/>
                        </a:spcBef>
                        <a:spcAft>
                          <a:spcPts val="0"/>
                        </a:spcAft>
                        <a:buClr>
                          <a:srgbClr val="70382D"/>
                        </a:buClr>
                        <a:buSzPts val="175"/>
                        <a:buFont typeface="Calibri"/>
                        <a:buNone/>
                      </a:pPr>
                      <a:r>
                        <a:rPr lang="en-US" sz="1100" b="0" u="none" strike="noStrike" cap="none" dirty="0">
                          <a:solidFill>
                            <a:schemeClr val="tx1"/>
                          </a:solidFill>
                          <a:latin typeface="Montserrat" panose="020B0604020202020204" charset="0"/>
                          <a:ea typeface="Montserrat"/>
                          <a:cs typeface="Montserrat"/>
                          <a:sym typeface="Montserrat"/>
                        </a:rPr>
                        <a:t>Hold annual sports competitions and encourage employees to play team-sports after work. </a:t>
                      </a:r>
                      <a:endParaRPr sz="1100" b="0" dirty="0">
                        <a:solidFill>
                          <a:schemeClr val="tx1"/>
                        </a:solidFill>
                        <a:latin typeface="Montserrat" panose="020B0604020202020204" charset="0"/>
                      </a:endParaRPr>
                    </a:p>
                  </a:txBody>
                  <a:tcPr marL="91450" marR="91450" marT="45725" marB="45725">
                    <a:solidFill>
                      <a:srgbClr val="FFDC9B"/>
                    </a:solidFill>
                  </a:tcPr>
                </a:tc>
                <a:tc>
                  <a:txBody>
                    <a:bodyPr/>
                    <a:lstStyle/>
                    <a:p>
                      <a:pPr marL="0" marR="0" lvl="0" indent="0" algn="l" rtl="0">
                        <a:lnSpc>
                          <a:spcPct val="100000"/>
                        </a:lnSpc>
                        <a:spcBef>
                          <a:spcPts val="0"/>
                        </a:spcBef>
                        <a:spcAft>
                          <a:spcPts val="0"/>
                        </a:spcAft>
                        <a:buClr>
                          <a:srgbClr val="70382D"/>
                        </a:buClr>
                        <a:buSzPts val="175"/>
                        <a:buFont typeface="Calibri"/>
                        <a:buNone/>
                      </a:pPr>
                      <a:r>
                        <a:rPr lang="en-US" sz="1100" b="0" u="none" strike="noStrike" cap="none" dirty="0">
                          <a:solidFill>
                            <a:schemeClr val="tx1"/>
                          </a:solidFill>
                          <a:latin typeface="Montserrat" panose="020B0604020202020204" charset="0"/>
                          <a:ea typeface="Montserrat"/>
                          <a:cs typeface="Montserrat"/>
                          <a:sym typeface="Montserrat"/>
                        </a:rPr>
                        <a:t>Promote and offer access to onsite and online group exercise sessions. (e.g. yoga, Zumba, aerobics, Pilates, etc.) for all employees including those working from home.</a:t>
                      </a:r>
                      <a:endParaRPr sz="1100" b="0" dirty="0">
                        <a:solidFill>
                          <a:schemeClr val="tx1"/>
                        </a:solidFill>
                        <a:latin typeface="Montserrat" panose="020B0604020202020204" charset="0"/>
                      </a:endParaRPr>
                    </a:p>
                    <a:p>
                      <a:pPr marL="0" marR="0" lvl="0" indent="0" algn="l" rtl="0">
                        <a:lnSpc>
                          <a:spcPct val="100000"/>
                        </a:lnSpc>
                        <a:spcBef>
                          <a:spcPts val="0"/>
                        </a:spcBef>
                        <a:spcAft>
                          <a:spcPts val="0"/>
                        </a:spcAft>
                        <a:buClr>
                          <a:srgbClr val="70382D"/>
                        </a:buClr>
                        <a:buSzPts val="175"/>
                        <a:buFont typeface="Calibri"/>
                        <a:buNone/>
                      </a:pPr>
                      <a:endParaRPr sz="1100" b="0" u="none" strike="noStrike" cap="none" dirty="0">
                        <a:solidFill>
                          <a:schemeClr val="tx1"/>
                        </a:solidFill>
                        <a:latin typeface="Montserrat" panose="020B0604020202020204" charset="0"/>
                        <a:ea typeface="Montserrat"/>
                        <a:cs typeface="Montserrat"/>
                        <a:sym typeface="Montserrat"/>
                      </a:endParaRPr>
                    </a:p>
                    <a:p>
                      <a:pPr marL="0" marR="0" lvl="0" indent="0" algn="l" rtl="0">
                        <a:lnSpc>
                          <a:spcPct val="100000"/>
                        </a:lnSpc>
                        <a:spcBef>
                          <a:spcPts val="0"/>
                        </a:spcBef>
                        <a:spcAft>
                          <a:spcPts val="0"/>
                        </a:spcAft>
                        <a:buClr>
                          <a:srgbClr val="70382D"/>
                        </a:buClr>
                        <a:buSzPts val="175"/>
                        <a:buFont typeface="Calibri"/>
                        <a:buNone/>
                      </a:pPr>
                      <a:r>
                        <a:rPr lang="en-US" sz="1100" b="0" u="none" strike="noStrike" cap="none" dirty="0">
                          <a:solidFill>
                            <a:schemeClr val="tx1"/>
                          </a:solidFill>
                          <a:latin typeface="Montserrat" panose="020B0604020202020204" charset="0"/>
                          <a:ea typeface="Montserrat"/>
                          <a:cs typeface="Montserrat"/>
                          <a:sym typeface="Montserrat"/>
                        </a:rPr>
                        <a:t>Mark distance for walk paths (indoor &amp; outdoor).</a:t>
                      </a:r>
                      <a:endParaRPr sz="1100" b="0" dirty="0">
                        <a:solidFill>
                          <a:schemeClr val="tx1"/>
                        </a:solidFill>
                        <a:latin typeface="Montserrat" panose="020B0604020202020204" charset="0"/>
                      </a:endParaRPr>
                    </a:p>
                  </a:txBody>
                  <a:tcPr marL="91450" marR="91450" marT="45725" marB="45725">
                    <a:solidFill>
                      <a:srgbClr val="FFDC9B"/>
                    </a:solidFill>
                  </a:tcPr>
                </a:tc>
                <a:tc>
                  <a:txBody>
                    <a:bodyPr/>
                    <a:lstStyle/>
                    <a:p>
                      <a:pPr marL="171450" marR="0" lvl="2" indent="-171450" algn="l" rtl="0">
                        <a:lnSpc>
                          <a:spcPct val="100000"/>
                        </a:lnSpc>
                        <a:spcBef>
                          <a:spcPts val="0"/>
                        </a:spcBef>
                        <a:spcAft>
                          <a:spcPts val="0"/>
                        </a:spcAft>
                        <a:buClr>
                          <a:srgbClr val="800000"/>
                        </a:buClr>
                        <a:buSzPts val="175"/>
                        <a:buFont typeface="Arial" panose="020B0604020202020204" pitchFamily="34" charset="0"/>
                        <a:buChar char="•"/>
                      </a:pPr>
                      <a:r>
                        <a:rPr lang="en-US" sz="1100" b="0" u="none" strike="noStrike" cap="none" dirty="0">
                          <a:solidFill>
                            <a:schemeClr val="tx1"/>
                          </a:solidFill>
                          <a:latin typeface="Montserrat" panose="020B0604020202020204" charset="0"/>
                          <a:ea typeface="Montserrat"/>
                          <a:cs typeface="Montserrat"/>
                          <a:sym typeface="Montserrat"/>
                        </a:rPr>
                        <a:t>Provide access to well-equipped fitness centers onsite or off-site.</a:t>
                      </a:r>
                    </a:p>
                    <a:p>
                      <a:pPr marL="171450" marR="0" lvl="2" indent="-171450" algn="l" rtl="0">
                        <a:lnSpc>
                          <a:spcPct val="100000"/>
                        </a:lnSpc>
                        <a:spcBef>
                          <a:spcPts val="0"/>
                        </a:spcBef>
                        <a:spcAft>
                          <a:spcPts val="0"/>
                        </a:spcAft>
                        <a:buClr>
                          <a:srgbClr val="9B0000"/>
                        </a:buClr>
                        <a:buSzPct val="90000"/>
                        <a:buFont typeface="Arial" panose="020B0604020202020204" pitchFamily="34" charset="0"/>
                        <a:buChar char="•"/>
                      </a:pPr>
                      <a:r>
                        <a:rPr lang="en-US" sz="1100" b="0" u="none" strike="noStrike" cap="none" dirty="0">
                          <a:solidFill>
                            <a:schemeClr val="tx1"/>
                          </a:solidFill>
                          <a:latin typeface="Montserrat" panose="020B0604020202020204" charset="0"/>
                          <a:ea typeface="Montserrat"/>
                          <a:cs typeface="Montserrat"/>
                          <a:sym typeface="Montserrat"/>
                        </a:rPr>
                        <a:t>Allow employees to take physical activity breaks during working hours.</a:t>
                      </a:r>
                    </a:p>
                    <a:p>
                      <a:pPr marL="171450" marR="0" lvl="2" indent="-171450" algn="l" rtl="0">
                        <a:lnSpc>
                          <a:spcPct val="100000"/>
                        </a:lnSpc>
                        <a:spcBef>
                          <a:spcPts val="0"/>
                        </a:spcBef>
                        <a:spcAft>
                          <a:spcPts val="0"/>
                        </a:spcAft>
                        <a:buClr>
                          <a:srgbClr val="9B0000"/>
                        </a:buClr>
                        <a:buSzPct val="90000"/>
                        <a:buFont typeface="Arial" panose="020B0604020202020204" pitchFamily="34" charset="0"/>
                        <a:buChar char="•"/>
                      </a:pPr>
                      <a:r>
                        <a:rPr lang="en-US" sz="1100" b="0" u="none" strike="noStrike" cap="none" dirty="0">
                          <a:solidFill>
                            <a:schemeClr val="tx1"/>
                          </a:solidFill>
                          <a:latin typeface="Montserrat" panose="020B0604020202020204" charset="0"/>
                          <a:ea typeface="Montserrat"/>
                          <a:cs typeface="Montserrat"/>
                          <a:sym typeface="Montserrat"/>
                        </a:rPr>
                        <a:t>Encourage employees to track the number of steps taken per day. </a:t>
                      </a:r>
                    </a:p>
                    <a:p>
                      <a:pPr marL="171450" marR="0" lvl="2" indent="-171450" algn="l" rtl="0">
                        <a:lnSpc>
                          <a:spcPct val="100000"/>
                        </a:lnSpc>
                        <a:spcBef>
                          <a:spcPts val="0"/>
                        </a:spcBef>
                        <a:spcAft>
                          <a:spcPts val="0"/>
                        </a:spcAft>
                        <a:buClr>
                          <a:srgbClr val="9B0000"/>
                        </a:buClr>
                        <a:buSzPct val="90000"/>
                        <a:buFont typeface="Arial" panose="020B0604020202020204" pitchFamily="34" charset="0"/>
                        <a:buChar char="•"/>
                      </a:pPr>
                      <a:r>
                        <a:rPr lang="en-US" sz="1100" b="0" u="none" strike="noStrike" cap="none" dirty="0">
                          <a:solidFill>
                            <a:schemeClr val="tx1"/>
                          </a:solidFill>
                          <a:latin typeface="Montserrat" panose="020B0604020202020204" charset="0"/>
                          <a:ea typeface="Montserrat"/>
                          <a:cs typeface="Montserrat"/>
                          <a:sym typeface="Montserrat"/>
                        </a:rPr>
                        <a:t>Provide sit/stand workstations at the workplace. </a:t>
                      </a:r>
                      <a:endParaRPr sz="1100" b="0" dirty="0">
                        <a:solidFill>
                          <a:schemeClr val="tx1"/>
                        </a:solidFill>
                        <a:latin typeface="Montserrat" panose="020B0604020202020204" charset="0"/>
                      </a:endParaRPr>
                    </a:p>
                  </a:txBody>
                  <a:tcPr marL="0" marR="91450" marT="45725" marB="45725">
                    <a:solidFill>
                      <a:srgbClr val="FFDC9B"/>
                    </a:solidFill>
                  </a:tcPr>
                </a:tc>
                <a:extLst>
                  <a:ext uri="{0D108BD9-81ED-4DB2-BD59-A6C34878D82A}">
                    <a16:rowId xmlns:a16="http://schemas.microsoft.com/office/drawing/2014/main" val="2897091537"/>
                  </a:ext>
                </a:extLst>
              </a:tr>
            </a:tbl>
          </a:graphicData>
        </a:graphic>
      </p:graphicFrame>
      <p:sp>
        <p:nvSpPr>
          <p:cNvPr id="6" name="TextBox 5">
            <a:extLst>
              <a:ext uri="{FF2B5EF4-FFF2-40B4-BE49-F238E27FC236}">
                <a16:creationId xmlns:a16="http://schemas.microsoft.com/office/drawing/2014/main" id="{DF50F766-76DC-5440-8E05-43401C9243FA}"/>
              </a:ext>
            </a:extLst>
          </p:cNvPr>
          <p:cNvSpPr txBox="1"/>
          <p:nvPr/>
        </p:nvSpPr>
        <p:spPr>
          <a:xfrm>
            <a:off x="656421" y="187602"/>
            <a:ext cx="9948232" cy="369332"/>
          </a:xfrm>
          <a:prstGeom prst="rect">
            <a:avLst/>
          </a:prstGeom>
          <a:noFill/>
          <a:ln>
            <a:noFill/>
          </a:ln>
        </p:spPr>
        <p:txBody>
          <a:bodyPr wrap="square" rtlCol="0">
            <a:spAutoFit/>
          </a:bodyPr>
          <a:lstStyle/>
          <a:p>
            <a:pPr algn="ctr"/>
            <a:r>
              <a:rPr lang="en-US" b="1" dirty="0"/>
              <a:t>Arogya World’s New 2021 Healthy Workplace Criteria Covering NCD Prevention and Mental Health </a:t>
            </a:r>
          </a:p>
        </p:txBody>
      </p:sp>
    </p:spTree>
    <p:extLst>
      <p:ext uri="{BB962C8B-B14F-4D97-AF65-F5344CB8AC3E}">
        <p14:creationId xmlns:p14="http://schemas.microsoft.com/office/powerpoint/2010/main" val="2386812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3">
            <a:extLst>
              <a:ext uri="{FF2B5EF4-FFF2-40B4-BE49-F238E27FC236}">
                <a16:creationId xmlns:a16="http://schemas.microsoft.com/office/drawing/2014/main" id="{3B866349-BA50-4A42-B94A-B6884864D472}"/>
              </a:ext>
            </a:extLst>
          </p:cNvPr>
          <p:cNvGraphicFramePr>
            <a:graphicFrameLocks noGrp="1"/>
          </p:cNvGraphicFramePr>
          <p:nvPr>
            <p:extLst>
              <p:ext uri="{D42A27DB-BD31-4B8C-83A1-F6EECF244321}">
                <p14:modId xmlns:p14="http://schemas.microsoft.com/office/powerpoint/2010/main" val="2756335691"/>
              </p:ext>
            </p:extLst>
          </p:nvPr>
        </p:nvGraphicFramePr>
        <p:xfrm>
          <a:off x="149646" y="2667010"/>
          <a:ext cx="11430000" cy="4229848"/>
        </p:xfrm>
        <a:graphic>
          <a:graphicData uri="http://schemas.openxmlformats.org/drawingml/2006/table">
            <a:tbl>
              <a:tblPr firstRow="1" bandRow="1">
                <a:tableStyleId>{00A15C55-8517-42AA-B614-E9B94910E393}</a:tableStyleId>
              </a:tblPr>
              <a:tblGrid>
                <a:gridCol w="2072693">
                  <a:extLst>
                    <a:ext uri="{9D8B030D-6E8A-4147-A177-3AD203B41FA5}">
                      <a16:colId xmlns:a16="http://schemas.microsoft.com/office/drawing/2014/main" val="2877195274"/>
                    </a:ext>
                  </a:extLst>
                </a:gridCol>
                <a:gridCol w="3356658">
                  <a:extLst>
                    <a:ext uri="{9D8B030D-6E8A-4147-A177-3AD203B41FA5}">
                      <a16:colId xmlns:a16="http://schemas.microsoft.com/office/drawing/2014/main" val="709573905"/>
                    </a:ext>
                  </a:extLst>
                </a:gridCol>
                <a:gridCol w="3143149">
                  <a:extLst>
                    <a:ext uri="{9D8B030D-6E8A-4147-A177-3AD203B41FA5}">
                      <a16:colId xmlns:a16="http://schemas.microsoft.com/office/drawing/2014/main" val="1637233906"/>
                    </a:ext>
                  </a:extLst>
                </a:gridCol>
                <a:gridCol w="2857500">
                  <a:extLst>
                    <a:ext uri="{9D8B030D-6E8A-4147-A177-3AD203B41FA5}">
                      <a16:colId xmlns:a16="http://schemas.microsoft.com/office/drawing/2014/main" val="1448760495"/>
                    </a:ext>
                  </a:extLst>
                </a:gridCol>
              </a:tblGrid>
              <a:tr h="354699">
                <a:tc gridSpan="4">
                  <a:txBody>
                    <a:bodyPr/>
                    <a:lstStyle/>
                    <a:p>
                      <a:pPr algn="l"/>
                      <a:r>
                        <a:rPr lang="en-US" sz="1800" b="1" dirty="0">
                          <a:solidFill>
                            <a:schemeClr val="bg1"/>
                          </a:solidFill>
                          <a:latin typeface="Montserrat" pitchFamily="2" charset="77"/>
                        </a:rPr>
                        <a:t>            MENTAL HEALTH @ WORK</a:t>
                      </a:r>
                    </a:p>
                  </a:txBody>
                  <a:tcPr>
                    <a:solidFill>
                      <a:srgbClr val="C00000"/>
                    </a:solidFill>
                  </a:tcPr>
                </a:tc>
                <a:tc hMerge="1">
                  <a:txBody>
                    <a:bodyPr/>
                    <a:lstStyle/>
                    <a:p>
                      <a:pPr algn="ctr"/>
                      <a:endParaRPr lang="en-US" dirty="0">
                        <a:latin typeface="Montserrat" pitchFamily="2" charset="77"/>
                      </a:endParaRPr>
                    </a:p>
                  </a:txBody>
                  <a:tcPr>
                    <a:solidFill>
                      <a:srgbClr val="C00000"/>
                    </a:solidFill>
                  </a:tcPr>
                </a:tc>
                <a:tc hMerge="1">
                  <a:txBody>
                    <a:bodyPr/>
                    <a:lstStyle/>
                    <a:p>
                      <a:pPr algn="ctr"/>
                      <a:endParaRPr lang="en-US" dirty="0">
                        <a:latin typeface="Montserrat" pitchFamily="2" charset="77"/>
                      </a:endParaRPr>
                    </a:p>
                  </a:txBody>
                  <a:tcPr>
                    <a:solidFill>
                      <a:srgbClr val="C00000"/>
                    </a:solidFill>
                  </a:tcPr>
                </a:tc>
                <a:tc hMerge="1">
                  <a:txBody>
                    <a:bodyPr/>
                    <a:lstStyle/>
                    <a:p>
                      <a:pPr algn="ctr"/>
                      <a:endParaRPr lang="en-US" dirty="0">
                        <a:latin typeface="Montserrat" pitchFamily="2" charset="77"/>
                      </a:endParaRPr>
                    </a:p>
                  </a:txBody>
                  <a:tcPr>
                    <a:solidFill>
                      <a:srgbClr val="C00000"/>
                    </a:solidFill>
                  </a:tcPr>
                </a:tc>
                <a:extLst>
                  <a:ext uri="{0D108BD9-81ED-4DB2-BD59-A6C34878D82A}">
                    <a16:rowId xmlns:a16="http://schemas.microsoft.com/office/drawing/2014/main" val="3575650341"/>
                  </a:ext>
                </a:extLst>
              </a:tr>
              <a:tr h="1788273">
                <a:tc>
                  <a:txBody>
                    <a:bodyPr/>
                    <a:lstStyle/>
                    <a:p>
                      <a:pPr algn="ctr"/>
                      <a:endParaRPr lang="en-US" sz="1100" dirty="0">
                        <a:solidFill>
                          <a:schemeClr val="tx1"/>
                        </a:solidFill>
                        <a:latin typeface="Montserrat" pitchFamily="2" charset="77"/>
                      </a:endParaRPr>
                    </a:p>
                    <a:p>
                      <a:pPr algn="ctr"/>
                      <a:endParaRPr lang="en-US" sz="1100" dirty="0">
                        <a:solidFill>
                          <a:schemeClr val="tx1"/>
                        </a:solidFill>
                        <a:latin typeface="Montserrat" pitchFamily="2" charset="77"/>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100" b="1" dirty="0">
                        <a:solidFill>
                          <a:schemeClr val="tx1"/>
                        </a:solidFill>
                      </a:endParaRPr>
                    </a:p>
                    <a:p>
                      <a:pPr algn="ctr"/>
                      <a:endParaRPr lang="en-US" sz="1100" b="1" dirty="0">
                        <a:solidFill>
                          <a:schemeClr val="tx1"/>
                        </a:solidFill>
                        <a:latin typeface="Montserrat" pitchFamily="2" charset="77"/>
                      </a:endParaRPr>
                    </a:p>
                    <a:p>
                      <a:pPr algn="ctr"/>
                      <a:r>
                        <a:rPr lang="en-US" sz="1100" b="1" dirty="0">
                          <a:solidFill>
                            <a:schemeClr val="tx1"/>
                          </a:solidFill>
                          <a:latin typeface="Montserrat" pitchFamily="2" charset="77"/>
                        </a:rPr>
                        <a:t>PROMOTE </a:t>
                      </a:r>
                    </a:p>
                    <a:p>
                      <a:pPr algn="ctr"/>
                      <a:r>
                        <a:rPr lang="en-US" sz="1100" b="1" dirty="0">
                          <a:solidFill>
                            <a:schemeClr val="tx1"/>
                          </a:solidFill>
                          <a:latin typeface="Montserrat" pitchFamily="2" charset="77"/>
                        </a:rPr>
                        <a:t>WELLBEING</a:t>
                      </a:r>
                    </a:p>
                  </a:txBody>
                  <a:tcPr>
                    <a:noFill/>
                  </a:tcPr>
                </a:tc>
                <a:tc>
                  <a:txBody>
                    <a:bodyPr/>
                    <a:lstStyle/>
                    <a:p>
                      <a:pPr marL="171450" marR="0" lvl="0" indent="-171450" algn="l" rtl="0">
                        <a:lnSpc>
                          <a:spcPct val="100000"/>
                        </a:lnSpc>
                        <a:spcBef>
                          <a:spcPts val="0"/>
                        </a:spcBef>
                        <a:spcAft>
                          <a:spcPts val="0"/>
                        </a:spcAft>
                        <a:buClr>
                          <a:srgbClr val="000000"/>
                        </a:buClr>
                        <a:buSzPts val="700"/>
                        <a:buFont typeface="Arial" panose="020B0604020202020204" pitchFamily="34" charset="0"/>
                        <a:buChar char="•"/>
                      </a:pPr>
                      <a:r>
                        <a:rPr lang="en-US" sz="1100" b="1" u="sng" strike="noStrike" cap="none" dirty="0">
                          <a:solidFill>
                            <a:schemeClr val="tx1"/>
                          </a:solidFill>
                          <a:latin typeface="Montserrat" panose="020B0604020202020204" charset="0"/>
                          <a:ea typeface="Montserrat"/>
                          <a:cs typeface="Montserrat"/>
                          <a:sym typeface="Montserrat"/>
                        </a:rPr>
                        <a:t>A zero-tolerance policy for workplace bullying and protocol for complaints of any form (emotional, physical or sexual harassment)</a:t>
                      </a:r>
                    </a:p>
                    <a:p>
                      <a:pPr marL="171450" marR="0" lvl="0" indent="-171450" algn="l" rtl="0">
                        <a:lnSpc>
                          <a:spcPct val="100000"/>
                        </a:lnSpc>
                        <a:spcBef>
                          <a:spcPts val="0"/>
                        </a:spcBef>
                        <a:spcAft>
                          <a:spcPts val="0"/>
                        </a:spcAft>
                        <a:buClr>
                          <a:srgbClr val="000000"/>
                        </a:buClr>
                        <a:buSzPts val="700"/>
                        <a:buFont typeface="Arial" panose="020B0604020202020204" pitchFamily="34" charset="0"/>
                        <a:buChar char="•"/>
                      </a:pPr>
                      <a:r>
                        <a:rPr lang="en-US" sz="1100" b="0" u="none" strike="noStrike" cap="none" dirty="0">
                          <a:solidFill>
                            <a:schemeClr val="tx1"/>
                          </a:solidFill>
                          <a:latin typeface="Montserrat" panose="020B0604020202020204" charset="0"/>
                          <a:ea typeface="Montserrat"/>
                          <a:cs typeface="Montserrat"/>
                          <a:sym typeface="Montserrat"/>
                        </a:rPr>
                        <a:t>A work-life balance policy, including: </a:t>
                      </a:r>
                      <a:endParaRPr sz="1100" b="0" u="none" strike="noStrike" cap="none" dirty="0">
                        <a:solidFill>
                          <a:schemeClr val="tx1"/>
                        </a:solidFill>
                        <a:latin typeface="Montserrat" panose="020B0604020202020204" charset="0"/>
                        <a:ea typeface="Montserrat"/>
                        <a:cs typeface="Montserrat"/>
                        <a:sym typeface="Montserrat"/>
                      </a:endParaRPr>
                    </a:p>
                    <a:p>
                      <a:pPr marL="0" marR="0" lvl="0" indent="0" algn="l" rtl="0">
                        <a:lnSpc>
                          <a:spcPct val="100000"/>
                        </a:lnSpc>
                        <a:spcBef>
                          <a:spcPts val="0"/>
                        </a:spcBef>
                        <a:spcAft>
                          <a:spcPts val="0"/>
                        </a:spcAft>
                        <a:buClr>
                          <a:srgbClr val="000000"/>
                        </a:buClr>
                        <a:buSzPts val="1000"/>
                        <a:buFont typeface="Arial" panose="020B0604020202020204" pitchFamily="34" charset="0"/>
                        <a:buNone/>
                      </a:pPr>
                      <a:r>
                        <a:rPr lang="en-US" sz="1100" b="0" u="none" strike="noStrike" cap="none" dirty="0">
                          <a:solidFill>
                            <a:schemeClr val="tx1"/>
                          </a:solidFill>
                          <a:latin typeface="Montserrat" panose="020B0604020202020204" charset="0"/>
                          <a:ea typeface="Montserrat"/>
                          <a:cs typeface="Montserrat"/>
                          <a:sym typeface="Montserrat"/>
                        </a:rPr>
                        <a:t> - Self-scheduling of shifts or flexible work hours, especially for persons with other responsibilities (e.g. child or elder care)</a:t>
                      </a:r>
                      <a:endParaRPr sz="1100" b="0" u="none" strike="noStrike" cap="none" dirty="0">
                        <a:solidFill>
                          <a:schemeClr val="tx1"/>
                        </a:solidFill>
                        <a:latin typeface="Montserrat" panose="020B0604020202020204" charset="0"/>
                        <a:ea typeface="Montserrat"/>
                        <a:cs typeface="Montserrat"/>
                        <a:sym typeface="Montserrat"/>
                      </a:endParaRPr>
                    </a:p>
                    <a:p>
                      <a:pPr marL="0" marR="0" lvl="0" indent="0" algn="l" rtl="0">
                        <a:lnSpc>
                          <a:spcPct val="100000"/>
                        </a:lnSpc>
                        <a:spcBef>
                          <a:spcPts val="0"/>
                        </a:spcBef>
                        <a:spcAft>
                          <a:spcPts val="0"/>
                        </a:spcAft>
                        <a:buClr>
                          <a:srgbClr val="000000"/>
                        </a:buClr>
                        <a:buSzPts val="1000"/>
                        <a:buFont typeface="Noto Sans Symbols"/>
                        <a:buNone/>
                      </a:pPr>
                      <a:r>
                        <a:rPr lang="en-US" sz="1100" b="0" u="none" strike="noStrike" cap="none" dirty="0">
                          <a:solidFill>
                            <a:schemeClr val="tx1"/>
                          </a:solidFill>
                          <a:latin typeface="Montserrat" panose="020B0604020202020204" charset="0"/>
                          <a:ea typeface="Montserrat"/>
                          <a:cs typeface="Montserrat"/>
                          <a:sym typeface="Montserrat"/>
                        </a:rPr>
                        <a:t>  - After-hours “lights out” where there is zero or only exceptional expectation of email or phone call response.</a:t>
                      </a:r>
                      <a:endParaRPr sz="1100" b="0" u="none" strike="noStrike" cap="none" dirty="0">
                        <a:solidFill>
                          <a:schemeClr val="tx1"/>
                        </a:solidFill>
                        <a:latin typeface="Montserrat" panose="020B0604020202020204" charset="0"/>
                        <a:ea typeface="Montserrat"/>
                        <a:cs typeface="Montserrat"/>
                        <a:sym typeface="Montserrat"/>
                      </a:endParaRPr>
                    </a:p>
                  </a:txBody>
                  <a:tcPr marL="114300" marR="114300" marT="0" marB="0" anchor="ctr">
                    <a:noFill/>
                  </a:tcPr>
                </a:tc>
                <a:tc>
                  <a:txBody>
                    <a:bodyPr/>
                    <a:lstStyle/>
                    <a:p>
                      <a:pPr marL="171450" marR="0" lvl="0" indent="-171450" algn="l" rtl="0">
                        <a:lnSpc>
                          <a:spcPct val="115000"/>
                        </a:lnSpc>
                        <a:spcBef>
                          <a:spcPts val="0"/>
                        </a:spcBef>
                        <a:spcAft>
                          <a:spcPts val="0"/>
                        </a:spcAft>
                        <a:buClr>
                          <a:srgbClr val="9B0000"/>
                        </a:buClr>
                        <a:buSzPct val="90000"/>
                        <a:buFont typeface="Arial" panose="020B0604020202020204" pitchFamily="34" charset="0"/>
                        <a:buChar char="•"/>
                      </a:pPr>
                      <a:r>
                        <a:rPr lang="en-US" sz="1100" b="0" u="none" strike="noStrike" cap="none" dirty="0">
                          <a:solidFill>
                            <a:schemeClr val="tx1"/>
                          </a:solidFill>
                          <a:latin typeface="Montserrat" panose="020B0604020202020204" charset="0"/>
                          <a:ea typeface="Montserrat"/>
                          <a:cs typeface="Montserrat"/>
                          <a:sym typeface="Montserrat"/>
                        </a:rPr>
                        <a:t>Awareness programs which aim to de-stigmatize mental health through activities:</a:t>
                      </a:r>
                      <a:endParaRPr sz="1100" b="0" u="none" strike="noStrike" cap="none" dirty="0">
                        <a:solidFill>
                          <a:schemeClr val="tx1"/>
                        </a:solidFill>
                        <a:latin typeface="Montserrat" panose="020B0604020202020204" charset="0"/>
                        <a:ea typeface="Montserrat"/>
                        <a:cs typeface="Montserrat"/>
                        <a:sym typeface="Montserrat"/>
                      </a:endParaRPr>
                    </a:p>
                    <a:p>
                      <a:pPr marL="171450" marR="0" lvl="0" indent="-180975" algn="l" rtl="0">
                        <a:lnSpc>
                          <a:spcPct val="100000"/>
                        </a:lnSpc>
                        <a:spcBef>
                          <a:spcPts val="0"/>
                        </a:spcBef>
                        <a:spcAft>
                          <a:spcPts val="0"/>
                        </a:spcAft>
                        <a:buClr>
                          <a:srgbClr val="9B0000"/>
                        </a:buClr>
                        <a:buSzPct val="90000"/>
                        <a:buFont typeface="Arial" panose="020B0604020202020204" pitchFamily="34" charset="0"/>
                        <a:buChar char="•"/>
                      </a:pPr>
                      <a:r>
                        <a:rPr lang="en-US" sz="1100" b="0" i="0" u="none" strike="noStrike" cap="none" dirty="0">
                          <a:solidFill>
                            <a:schemeClr val="tx1"/>
                          </a:solidFill>
                          <a:latin typeface="Montserrat" panose="020B0604020202020204" charset="0"/>
                          <a:ea typeface="Montserrat"/>
                          <a:cs typeface="Montserrat"/>
                          <a:sym typeface="Montserrat"/>
                        </a:rPr>
                        <a:t>Informational workshops and sensitization talks by specialists and persons with lived experience (“experts by experience”)</a:t>
                      </a:r>
                    </a:p>
                    <a:p>
                      <a:pPr marL="171450" marR="0" lvl="0" indent="-180975" algn="l" rtl="0">
                        <a:lnSpc>
                          <a:spcPct val="100000"/>
                        </a:lnSpc>
                        <a:spcBef>
                          <a:spcPts val="0"/>
                        </a:spcBef>
                        <a:spcAft>
                          <a:spcPts val="0"/>
                        </a:spcAft>
                        <a:buClr>
                          <a:srgbClr val="9B0000"/>
                        </a:buClr>
                        <a:buSzPct val="90000"/>
                        <a:buFont typeface="Arial" panose="020B0604020202020204" pitchFamily="34" charset="0"/>
                        <a:buChar char="•"/>
                      </a:pPr>
                      <a:r>
                        <a:rPr lang="en-US" sz="1100" b="0" i="0" u="none" strike="noStrike" cap="none" dirty="0">
                          <a:solidFill>
                            <a:schemeClr val="tx1"/>
                          </a:solidFill>
                          <a:latin typeface="Montserrat" panose="020B0604020202020204" charset="0"/>
                          <a:ea typeface="Montserrat"/>
                          <a:cs typeface="Montserrat"/>
                          <a:sym typeface="Montserrat"/>
                        </a:rPr>
                        <a:t> Intranet portal with resources, videos, articles, forums to encourage discussion </a:t>
                      </a:r>
                    </a:p>
                    <a:p>
                      <a:pPr marL="171450" marR="0" lvl="0" indent="-180975" algn="l" rtl="0">
                        <a:lnSpc>
                          <a:spcPct val="100000"/>
                        </a:lnSpc>
                        <a:spcBef>
                          <a:spcPts val="0"/>
                        </a:spcBef>
                        <a:spcAft>
                          <a:spcPts val="0"/>
                        </a:spcAft>
                        <a:buClr>
                          <a:srgbClr val="9B0000"/>
                        </a:buClr>
                        <a:buSzPct val="90000"/>
                        <a:buFont typeface="Arial" panose="020B0604020202020204" pitchFamily="34" charset="0"/>
                        <a:buChar char="•"/>
                      </a:pPr>
                      <a:r>
                        <a:rPr lang="en-US" sz="1100" b="0" i="0" u="none" strike="noStrike" cap="none" dirty="0">
                          <a:solidFill>
                            <a:schemeClr val="tx1"/>
                          </a:solidFill>
                          <a:latin typeface="Montserrat" panose="020B0604020202020204" charset="0"/>
                          <a:ea typeface="Montserrat"/>
                          <a:cs typeface="Montserrat"/>
                          <a:sym typeface="Montserrat"/>
                        </a:rPr>
                        <a:t>Informational resources such as pamphlets, posters +signposts to services.</a:t>
                      </a:r>
                      <a:endParaRPr sz="1100" b="0" u="none" strike="noStrike" cap="none" dirty="0">
                        <a:solidFill>
                          <a:schemeClr val="tx1"/>
                        </a:solidFill>
                        <a:latin typeface="Montserrat" panose="020B0604020202020204" charset="0"/>
                        <a:ea typeface="Montserrat"/>
                        <a:cs typeface="Montserrat"/>
                        <a:sym typeface="Montserrat"/>
                      </a:endParaRPr>
                    </a:p>
                  </a:txBody>
                  <a:tcPr marL="114300" marR="114300" marT="0" marB="0" anchor="ctr">
                    <a:noFill/>
                  </a:tcPr>
                </a:tc>
                <a:tc>
                  <a:txBody>
                    <a:bodyPr/>
                    <a:lstStyle/>
                    <a:p>
                      <a:pPr marL="0" marR="0" lvl="0" indent="0" algn="l" rtl="0">
                        <a:lnSpc>
                          <a:spcPct val="115000"/>
                        </a:lnSpc>
                        <a:spcBef>
                          <a:spcPts val="0"/>
                        </a:spcBef>
                        <a:spcAft>
                          <a:spcPts val="0"/>
                        </a:spcAft>
                        <a:buClr>
                          <a:srgbClr val="000000"/>
                        </a:buClr>
                        <a:buSzPts val="700"/>
                        <a:buFont typeface="Montserrat"/>
                        <a:buNone/>
                      </a:pPr>
                      <a:endParaRPr lang="en-US" sz="1100" b="0" u="sng" strike="noStrike" cap="none" dirty="0">
                        <a:solidFill>
                          <a:schemeClr val="tx1"/>
                        </a:solidFill>
                        <a:latin typeface="Montserrat" panose="020B0604020202020204" charset="0"/>
                        <a:ea typeface="Montserrat"/>
                        <a:cs typeface="Montserrat"/>
                        <a:sym typeface="Montserrat"/>
                      </a:endParaRPr>
                    </a:p>
                    <a:p>
                      <a:pPr marL="0" marR="0" lvl="0" indent="0" algn="l" rtl="0">
                        <a:lnSpc>
                          <a:spcPct val="115000"/>
                        </a:lnSpc>
                        <a:spcBef>
                          <a:spcPts val="0"/>
                        </a:spcBef>
                        <a:spcAft>
                          <a:spcPts val="0"/>
                        </a:spcAft>
                        <a:buClr>
                          <a:srgbClr val="000000"/>
                        </a:buClr>
                        <a:buSzPts val="700"/>
                        <a:buFont typeface="Montserrat"/>
                        <a:buNone/>
                      </a:pPr>
                      <a:r>
                        <a:rPr lang="en-US" sz="1100" b="1" u="sng" strike="noStrike" cap="none" dirty="0">
                          <a:solidFill>
                            <a:schemeClr val="tx1"/>
                          </a:solidFill>
                          <a:latin typeface="Montserrat" panose="020B0604020202020204" charset="0"/>
                          <a:ea typeface="Montserrat"/>
                          <a:cs typeface="Montserrat"/>
                          <a:sym typeface="Montserrat"/>
                        </a:rPr>
                        <a:t>A mandatory mental health and well-being module in workplace induction and training for all new employees.</a:t>
                      </a:r>
                    </a:p>
                    <a:p>
                      <a:pPr marL="0" marR="0" lvl="0" indent="0" algn="l" rtl="0">
                        <a:lnSpc>
                          <a:spcPct val="115000"/>
                        </a:lnSpc>
                        <a:spcBef>
                          <a:spcPts val="0"/>
                        </a:spcBef>
                        <a:spcAft>
                          <a:spcPts val="0"/>
                        </a:spcAft>
                        <a:buClr>
                          <a:srgbClr val="000000"/>
                        </a:buClr>
                        <a:buSzPts val="700"/>
                        <a:buFont typeface="Montserrat"/>
                        <a:buNone/>
                      </a:pPr>
                      <a:endParaRPr sz="1100" b="0" u="none" strike="noStrike" cap="none" dirty="0">
                        <a:solidFill>
                          <a:schemeClr val="tx1"/>
                        </a:solidFill>
                        <a:latin typeface="Montserrat" panose="020B0604020202020204" charset="0"/>
                        <a:ea typeface="Montserrat"/>
                        <a:cs typeface="Montserrat"/>
                        <a:sym typeface="Montserrat"/>
                      </a:endParaRPr>
                    </a:p>
                  </a:txBody>
                  <a:tcPr marL="114300" marR="114300" marT="0" marB="0">
                    <a:noFill/>
                  </a:tcPr>
                </a:tc>
                <a:extLst>
                  <a:ext uri="{0D108BD9-81ED-4DB2-BD59-A6C34878D82A}">
                    <a16:rowId xmlns:a16="http://schemas.microsoft.com/office/drawing/2014/main" val="1141752207"/>
                  </a:ext>
                </a:extLst>
              </a:tr>
              <a:tr h="2048018">
                <a:tc>
                  <a:txBody>
                    <a:bodyPr/>
                    <a:lstStyle/>
                    <a:p>
                      <a:pPr algn="ctr"/>
                      <a:endParaRPr lang="en-US" sz="1100" dirty="0">
                        <a:solidFill>
                          <a:schemeClr val="tx1"/>
                        </a:solidFill>
                        <a:latin typeface="Montserrat" pitchFamily="2" charset="77"/>
                      </a:endParaRPr>
                    </a:p>
                    <a:p>
                      <a:pPr algn="ctr"/>
                      <a:endParaRPr lang="en-US" sz="1100" dirty="0">
                        <a:solidFill>
                          <a:schemeClr val="tx1"/>
                        </a:solidFill>
                        <a:latin typeface="Montserrat" pitchFamily="2" charset="77"/>
                      </a:endParaRPr>
                    </a:p>
                    <a:p>
                      <a:pPr algn="ctr"/>
                      <a:endParaRPr lang="en-US" sz="1100" b="1" dirty="0">
                        <a:solidFill>
                          <a:schemeClr val="tx1"/>
                        </a:solidFill>
                        <a:latin typeface="Montserrat" pitchFamily="2" charset="77"/>
                      </a:endParaRPr>
                    </a:p>
                    <a:p>
                      <a:pPr algn="ctr"/>
                      <a:endParaRPr lang="en-US" sz="1100" b="1" dirty="0">
                        <a:solidFill>
                          <a:schemeClr val="tx1"/>
                        </a:solidFill>
                        <a:latin typeface="Montserrat" pitchFamily="2" charset="77"/>
                      </a:endParaRPr>
                    </a:p>
                    <a:p>
                      <a:pPr algn="ctr"/>
                      <a:endParaRPr lang="en-US" sz="1100" b="1" dirty="0">
                        <a:solidFill>
                          <a:schemeClr val="tx1"/>
                        </a:solidFill>
                        <a:latin typeface="Montserrat" pitchFamily="2" charset="77"/>
                      </a:endParaRPr>
                    </a:p>
                    <a:p>
                      <a:pPr algn="ctr"/>
                      <a:r>
                        <a:rPr lang="en-US" sz="1100" b="1" dirty="0">
                          <a:solidFill>
                            <a:schemeClr val="tx1"/>
                          </a:solidFill>
                          <a:latin typeface="Montserrat" pitchFamily="2" charset="77"/>
                        </a:rPr>
                        <a:t>MANAGING</a:t>
                      </a:r>
                    </a:p>
                    <a:p>
                      <a:pPr algn="ctr"/>
                      <a:r>
                        <a:rPr lang="en-US" sz="1100" b="1" dirty="0">
                          <a:solidFill>
                            <a:schemeClr val="tx1"/>
                          </a:solidFill>
                          <a:latin typeface="Montserrat" pitchFamily="2" charset="77"/>
                        </a:rPr>
                        <a:t>STRESS</a:t>
                      </a:r>
                    </a:p>
                  </a:txBody>
                  <a:tcPr>
                    <a:solidFill>
                      <a:srgbClr val="FFDC9B"/>
                    </a:solidFill>
                  </a:tcPr>
                </a:tc>
                <a:tc>
                  <a:txBody>
                    <a:bodyPr/>
                    <a:lstStyle/>
                    <a:p>
                      <a:pPr marL="0" marR="0" lvl="0" indent="0" algn="l" rtl="0">
                        <a:lnSpc>
                          <a:spcPct val="115000"/>
                        </a:lnSpc>
                        <a:spcBef>
                          <a:spcPts val="0"/>
                        </a:spcBef>
                        <a:spcAft>
                          <a:spcPts val="0"/>
                        </a:spcAft>
                        <a:buClr>
                          <a:srgbClr val="000000"/>
                        </a:buClr>
                        <a:buSzPts val="700"/>
                        <a:buFont typeface="Montserrat"/>
                        <a:buNone/>
                      </a:pPr>
                      <a:r>
                        <a:rPr lang="en-US" sz="1100" b="1" u="none" strike="noStrike" cap="none" dirty="0">
                          <a:solidFill>
                            <a:schemeClr val="tx1"/>
                          </a:solidFill>
                          <a:latin typeface="Montserrat" panose="020B0604020202020204" charset="0"/>
                          <a:ea typeface="Montserrat"/>
                          <a:cs typeface="Montserrat"/>
                          <a:sym typeface="Montserrat"/>
                        </a:rPr>
                        <a:t> </a:t>
                      </a:r>
                      <a:endParaRPr sz="1100" b="1" u="none" strike="noStrike" cap="none" dirty="0">
                        <a:solidFill>
                          <a:schemeClr val="tx1"/>
                        </a:solidFill>
                        <a:latin typeface="Montserrat" panose="020B0604020202020204" charset="0"/>
                        <a:ea typeface="Montserrat"/>
                        <a:cs typeface="Montserrat"/>
                        <a:sym typeface="Montserrat"/>
                      </a:endParaRPr>
                    </a:p>
                    <a:p>
                      <a:pPr marL="171450" marR="0" lvl="0" indent="-184150" algn="l" rtl="0">
                        <a:lnSpc>
                          <a:spcPct val="100000"/>
                        </a:lnSpc>
                        <a:spcBef>
                          <a:spcPts val="0"/>
                        </a:spcBef>
                        <a:spcAft>
                          <a:spcPts val="0"/>
                        </a:spcAft>
                        <a:buClr>
                          <a:srgbClr val="9B0000"/>
                        </a:buClr>
                        <a:buSzPct val="90000"/>
                        <a:buFont typeface="Arial"/>
                        <a:buChar char="•"/>
                      </a:pPr>
                      <a:r>
                        <a:rPr lang="en-US" sz="1100" b="0" u="none" strike="noStrike" cap="none" dirty="0">
                          <a:solidFill>
                            <a:schemeClr val="tx1"/>
                          </a:solidFill>
                          <a:latin typeface="Montserrat" panose="020B0604020202020204" charset="0"/>
                          <a:ea typeface="Montserrat"/>
                          <a:cs typeface="Montserrat"/>
                          <a:sym typeface="Montserrat"/>
                        </a:rPr>
                        <a:t>Stress reduction &amp; management activities (including internet-based approaches) at regular intervals, e.g. stress management workshops, meditation, yoga and physical activity within and beyond the workspace.</a:t>
                      </a:r>
                      <a:endParaRPr sz="1100" b="0" u="none" strike="noStrike" cap="none" dirty="0">
                        <a:solidFill>
                          <a:schemeClr val="tx1"/>
                        </a:solidFill>
                        <a:latin typeface="Montserrat" panose="020B0604020202020204" charset="0"/>
                        <a:ea typeface="Montserrat"/>
                        <a:cs typeface="Montserrat"/>
                        <a:sym typeface="Montserrat"/>
                      </a:endParaRPr>
                    </a:p>
                    <a:p>
                      <a:pPr marL="171450" marR="0" lvl="0" indent="-184150" algn="l" rtl="0">
                        <a:lnSpc>
                          <a:spcPct val="100000"/>
                        </a:lnSpc>
                        <a:spcBef>
                          <a:spcPts val="0"/>
                        </a:spcBef>
                        <a:spcAft>
                          <a:spcPts val="0"/>
                        </a:spcAft>
                        <a:buClr>
                          <a:srgbClr val="9B0000"/>
                        </a:buClr>
                        <a:buSzPct val="90000"/>
                        <a:buFont typeface="Arial"/>
                        <a:buChar char="•"/>
                      </a:pPr>
                      <a:r>
                        <a:rPr lang="en-US" sz="1100" b="1" u="sng" strike="noStrike" cap="none" dirty="0">
                          <a:solidFill>
                            <a:schemeClr val="tx1"/>
                          </a:solidFill>
                          <a:latin typeface="Montserrat" panose="020B0604020202020204" charset="0"/>
                          <a:ea typeface="Montserrat"/>
                          <a:cs typeface="Montserrat"/>
                          <a:sym typeface="Montserrat"/>
                        </a:rPr>
                        <a:t>Train managers and occupational nurses/physicians in identification of early signs of stress, burnout and mental and substance use disorders.</a:t>
                      </a:r>
                      <a:endParaRPr sz="1100" b="1" u="sng" strike="noStrike" cap="none" dirty="0">
                        <a:solidFill>
                          <a:schemeClr val="tx1"/>
                        </a:solidFill>
                        <a:latin typeface="Montserrat" panose="020B0604020202020204" charset="0"/>
                        <a:ea typeface="Montserrat"/>
                        <a:cs typeface="Montserrat"/>
                        <a:sym typeface="Montserrat"/>
                      </a:endParaRPr>
                    </a:p>
                  </a:txBody>
                  <a:tcPr marL="68575" marR="68575" marT="0" marB="0">
                    <a:solidFill>
                      <a:srgbClr val="FFDC9B"/>
                    </a:solidFill>
                  </a:tcPr>
                </a:tc>
                <a:tc>
                  <a:txBody>
                    <a:bodyPr/>
                    <a:lstStyle/>
                    <a:p>
                      <a:pPr marL="171450" marR="0" lvl="0" indent="-171450" algn="l" rtl="0">
                        <a:lnSpc>
                          <a:spcPct val="100000"/>
                        </a:lnSpc>
                        <a:spcBef>
                          <a:spcPts val="1200"/>
                        </a:spcBef>
                        <a:spcAft>
                          <a:spcPts val="0"/>
                        </a:spcAft>
                        <a:buClr>
                          <a:srgbClr val="000000"/>
                        </a:buClr>
                        <a:buSzPts val="900"/>
                        <a:buFont typeface="Arial" panose="020B0604020202020204" pitchFamily="34" charset="0"/>
                        <a:buChar char="•"/>
                      </a:pPr>
                      <a:r>
                        <a:rPr lang="en-US" sz="1100" b="0" u="none" strike="noStrike" cap="none" dirty="0">
                          <a:solidFill>
                            <a:schemeClr val="tx1"/>
                          </a:solidFill>
                          <a:latin typeface="Montserrat" panose="020B0604020202020204" charset="0"/>
                          <a:ea typeface="Montserrat"/>
                          <a:cs typeface="Montserrat"/>
                          <a:sym typeface="Montserrat"/>
                        </a:rPr>
                        <a:t>Train employee volunteers to be Mental health ambassadors (MHAs) to spread awareness about mental health resources, provide guidance and referrals, and support employees in need.</a:t>
                      </a:r>
                      <a:endParaRPr lang="en-US" sz="1100" b="0" u="none" strike="noStrike" cap="none" dirty="0">
                        <a:solidFill>
                          <a:schemeClr val="tx1"/>
                        </a:solidFill>
                        <a:latin typeface="Montserrat" panose="020B0604020202020204" charset="0"/>
                        <a:ea typeface="Montserrat"/>
                        <a:cs typeface="Calibri"/>
                        <a:sym typeface="Arial"/>
                      </a:endParaRPr>
                    </a:p>
                    <a:p>
                      <a:pPr marL="171450" marR="0" lvl="0" indent="-171450" algn="l" rtl="0">
                        <a:lnSpc>
                          <a:spcPct val="100000"/>
                        </a:lnSpc>
                        <a:spcBef>
                          <a:spcPts val="1200"/>
                        </a:spcBef>
                        <a:spcAft>
                          <a:spcPts val="0"/>
                        </a:spcAft>
                        <a:buClr>
                          <a:srgbClr val="000000"/>
                        </a:buClr>
                        <a:buSzPts val="900"/>
                        <a:buFont typeface="Arial" panose="020B0604020202020204" pitchFamily="34" charset="0"/>
                        <a:buChar char="•"/>
                      </a:pPr>
                      <a:r>
                        <a:rPr lang="en-US" sz="1100" b="0" u="none" strike="noStrike" cap="none" dirty="0">
                          <a:solidFill>
                            <a:schemeClr val="tx1"/>
                          </a:solidFill>
                          <a:latin typeface="Montserrat" panose="020B0604020202020204" charset="0"/>
                          <a:ea typeface="Montserrat"/>
                          <a:cs typeface="Montserrat"/>
                          <a:sym typeface="Montserrat"/>
                        </a:rPr>
                        <a:t>Recommended routine and regular (for e.g. annual) mental health (including substance use) screening for employees.</a:t>
                      </a:r>
                      <a:endParaRPr sz="1100" b="0" u="none" strike="noStrike" cap="none" dirty="0">
                        <a:solidFill>
                          <a:schemeClr val="tx1"/>
                        </a:solidFill>
                        <a:latin typeface="Montserrat" panose="020B0604020202020204" charset="0"/>
                        <a:ea typeface="Montserrat"/>
                        <a:cs typeface="Montserrat"/>
                        <a:sym typeface="Montserrat"/>
                      </a:endParaRPr>
                    </a:p>
                  </a:txBody>
                  <a:tcPr marL="68575" marR="68575" marT="0" marB="0">
                    <a:solidFill>
                      <a:srgbClr val="FFDC9B"/>
                    </a:solidFill>
                  </a:tcPr>
                </a:tc>
                <a:tc>
                  <a:txBody>
                    <a:bodyPr/>
                    <a:lstStyle/>
                    <a:p>
                      <a:pPr marL="0" marR="0" lvl="0" indent="0" algn="l" rtl="0">
                        <a:lnSpc>
                          <a:spcPct val="115000"/>
                        </a:lnSpc>
                        <a:spcBef>
                          <a:spcPts val="0"/>
                        </a:spcBef>
                        <a:spcAft>
                          <a:spcPts val="0"/>
                        </a:spcAft>
                        <a:buClr>
                          <a:srgbClr val="000000"/>
                        </a:buClr>
                        <a:buSzPts val="700"/>
                        <a:buFont typeface="Montserrat"/>
                        <a:buNone/>
                      </a:pPr>
                      <a:r>
                        <a:rPr lang="en-US" sz="1100" b="1" u="sng" strike="noStrike" cap="none" dirty="0">
                          <a:solidFill>
                            <a:srgbClr val="000000"/>
                          </a:solidFill>
                          <a:latin typeface="Montserrat" panose="020B0604020202020204" charset="0"/>
                          <a:ea typeface="Montserrat"/>
                          <a:cs typeface="Montserrat"/>
                          <a:sym typeface="Montserrat"/>
                        </a:rPr>
                        <a:t>Targeted early intervention strategy for employees at a high risk for mental disorders, </a:t>
                      </a:r>
                      <a:endParaRPr lang="en-US" sz="1100" b="1" u="sng" strike="noStrike" cap="none" dirty="0">
                        <a:latin typeface="Montserrat" panose="020B0604020202020204" charset="0"/>
                        <a:ea typeface="Montserrat"/>
                        <a:cs typeface="Montserrat"/>
                        <a:sym typeface="Montserrat"/>
                      </a:endParaRPr>
                    </a:p>
                    <a:p>
                      <a:pPr marL="171450" marR="0" lvl="0" indent="-171450" algn="l" rtl="0">
                        <a:lnSpc>
                          <a:spcPct val="100000"/>
                        </a:lnSpc>
                        <a:spcBef>
                          <a:spcPts val="0"/>
                        </a:spcBef>
                        <a:spcAft>
                          <a:spcPts val="0"/>
                        </a:spcAft>
                        <a:buClr>
                          <a:srgbClr val="000000"/>
                        </a:buClr>
                        <a:buSzPts val="700"/>
                        <a:buFont typeface="Arial" panose="020B0604020202020204" pitchFamily="34" charset="0"/>
                        <a:buChar char="•"/>
                      </a:pPr>
                      <a:r>
                        <a:rPr lang="en-US" sz="1100" b="0" u="none" strike="noStrike" cap="none" dirty="0">
                          <a:solidFill>
                            <a:srgbClr val="000000"/>
                          </a:solidFill>
                          <a:latin typeface="Montserrat" panose="020B0604020202020204" charset="0"/>
                          <a:ea typeface="Montserrat"/>
                          <a:cs typeface="Montserrat"/>
                          <a:sym typeface="Montserrat"/>
                        </a:rPr>
                        <a:t>Exhibit absenteeism, accidents or reduced productivity </a:t>
                      </a:r>
                      <a:endParaRPr lang="en-US" sz="1100" b="0" u="none" strike="noStrike" cap="none" dirty="0">
                        <a:solidFill>
                          <a:schemeClr val="dk1"/>
                        </a:solidFill>
                        <a:latin typeface="Montserrat" panose="020B0604020202020204" charset="0"/>
                        <a:ea typeface="Montserrat"/>
                        <a:cs typeface="Montserrat"/>
                        <a:sym typeface="Montserrat"/>
                      </a:endParaRPr>
                    </a:p>
                    <a:p>
                      <a:pPr marL="171450" marR="0" lvl="0" indent="-171450" algn="l" rtl="0">
                        <a:lnSpc>
                          <a:spcPct val="100000"/>
                        </a:lnSpc>
                        <a:spcBef>
                          <a:spcPts val="0"/>
                        </a:spcBef>
                        <a:spcAft>
                          <a:spcPts val="0"/>
                        </a:spcAft>
                        <a:buClr>
                          <a:srgbClr val="000000"/>
                        </a:buClr>
                        <a:buSzPts val="700"/>
                        <a:buFont typeface="Arial" panose="020B0604020202020204" pitchFamily="34" charset="0"/>
                        <a:buChar char="•"/>
                      </a:pPr>
                      <a:r>
                        <a:rPr lang="en-US" sz="1100" b="0" u="none" strike="noStrike" cap="none" dirty="0">
                          <a:solidFill>
                            <a:srgbClr val="000000"/>
                          </a:solidFill>
                          <a:latin typeface="Montserrat" panose="020B0604020202020204" charset="0"/>
                          <a:ea typeface="Montserrat"/>
                          <a:cs typeface="Montserrat"/>
                          <a:sym typeface="Montserrat"/>
                        </a:rPr>
                        <a:t>Demonstrate excessive use of alcohol or drugs</a:t>
                      </a:r>
                      <a:endParaRPr lang="en-US" sz="1100" b="0" u="none" strike="noStrike" cap="none" dirty="0">
                        <a:latin typeface="Montserrat" panose="020B0604020202020204" charset="0"/>
                        <a:ea typeface="Montserrat"/>
                        <a:cs typeface="Montserrat"/>
                        <a:sym typeface="Montserrat"/>
                      </a:endParaRPr>
                    </a:p>
                    <a:p>
                      <a:pPr marL="171450" marR="0" lvl="0" indent="-171450" algn="l" rtl="0">
                        <a:lnSpc>
                          <a:spcPct val="100000"/>
                        </a:lnSpc>
                        <a:spcBef>
                          <a:spcPts val="0"/>
                        </a:spcBef>
                        <a:spcAft>
                          <a:spcPts val="0"/>
                        </a:spcAft>
                        <a:buClr>
                          <a:srgbClr val="000000"/>
                        </a:buClr>
                        <a:buSzPts val="900"/>
                        <a:buFont typeface="Arial" panose="020B0604020202020204" pitchFamily="34" charset="0"/>
                        <a:buChar char="•"/>
                      </a:pPr>
                      <a:r>
                        <a:rPr lang="en-US" sz="1100" b="0" u="none" strike="noStrike" cap="none" dirty="0">
                          <a:solidFill>
                            <a:srgbClr val="000000"/>
                          </a:solidFill>
                          <a:latin typeface="Montserrat" panose="020B0604020202020204" charset="0"/>
                          <a:ea typeface="Montserrat"/>
                          <a:cs typeface="Montserrat"/>
                          <a:sym typeface="Montserrat"/>
                        </a:rPr>
                        <a:t>Are struggling with a chronic medical problem such as diabetes</a:t>
                      </a:r>
                      <a:endParaRPr lang="en-US" sz="1100" b="0" u="none" strike="noStrike" cap="none" dirty="0">
                        <a:latin typeface="Montserrat" panose="020B0604020202020204" charset="0"/>
                        <a:ea typeface="Montserrat"/>
                        <a:cs typeface="Montserrat"/>
                        <a:sym typeface="Montserrat"/>
                      </a:endParaRPr>
                    </a:p>
                    <a:p>
                      <a:pPr marL="171450" marR="0" lvl="0" indent="-171450" algn="l" rtl="0">
                        <a:lnSpc>
                          <a:spcPct val="100000"/>
                        </a:lnSpc>
                        <a:spcBef>
                          <a:spcPts val="0"/>
                        </a:spcBef>
                        <a:spcAft>
                          <a:spcPts val="0"/>
                        </a:spcAft>
                        <a:buClr>
                          <a:srgbClr val="000000"/>
                        </a:buClr>
                        <a:buSzPts val="900"/>
                        <a:buFont typeface="Arial" panose="020B0604020202020204" pitchFamily="34" charset="0"/>
                        <a:buChar char="•"/>
                      </a:pPr>
                      <a:r>
                        <a:rPr lang="en-US" sz="1100" b="0" u="none" strike="noStrike" cap="none" dirty="0">
                          <a:solidFill>
                            <a:srgbClr val="000000"/>
                          </a:solidFill>
                          <a:latin typeface="Montserrat" panose="020B0604020202020204" charset="0"/>
                          <a:ea typeface="Montserrat"/>
                          <a:cs typeface="Montserrat"/>
                          <a:sym typeface="Montserrat"/>
                        </a:rPr>
                        <a:t>Have at-risk family members (e.g. neurodevelopmental disorders, chronic illness,</a:t>
                      </a:r>
                      <a:r>
                        <a:rPr lang="en-US" sz="1100" b="0" u="none" strike="noStrike" cap="none" baseline="0" dirty="0">
                          <a:solidFill>
                            <a:srgbClr val="000000"/>
                          </a:solidFill>
                          <a:latin typeface="Montserrat" panose="020B0604020202020204" charset="0"/>
                          <a:ea typeface="Montserrat"/>
                          <a:cs typeface="Montserrat"/>
                          <a:sym typeface="Montserrat"/>
                        </a:rPr>
                        <a:t> dementia)</a:t>
                      </a:r>
                      <a:endParaRPr lang="en-US" sz="1100" b="0" u="none" strike="noStrike" cap="none" dirty="0">
                        <a:latin typeface="Montserrat" panose="020B0604020202020204" charset="0"/>
                        <a:ea typeface="Montserrat"/>
                        <a:cs typeface="Montserrat"/>
                        <a:sym typeface="Montserrat"/>
                      </a:endParaRPr>
                    </a:p>
                    <a:p>
                      <a:pPr marL="0" marR="0" lvl="0" indent="0" algn="just" rtl="0">
                        <a:lnSpc>
                          <a:spcPct val="115000"/>
                        </a:lnSpc>
                        <a:spcBef>
                          <a:spcPts val="0"/>
                        </a:spcBef>
                        <a:spcAft>
                          <a:spcPts val="0"/>
                        </a:spcAft>
                        <a:buClr>
                          <a:srgbClr val="000000"/>
                        </a:buClr>
                        <a:buSzPts val="700"/>
                        <a:buFont typeface="Montserrat"/>
                        <a:buNone/>
                      </a:pPr>
                      <a:r>
                        <a:rPr lang="en-US" sz="1100" b="0" u="none" strike="noStrike" cap="none" dirty="0">
                          <a:solidFill>
                            <a:srgbClr val="000000"/>
                          </a:solidFill>
                          <a:latin typeface="Montserrat" panose="020B0604020202020204" charset="0"/>
                          <a:ea typeface="Montserrat"/>
                          <a:cs typeface="Montserrat"/>
                          <a:sym typeface="Montserrat"/>
                        </a:rPr>
                        <a:t> </a:t>
                      </a:r>
                      <a:endParaRPr sz="1100" b="0" u="none" strike="noStrike" cap="none" dirty="0">
                        <a:latin typeface="Montserrat" panose="020B0604020202020204" charset="0"/>
                        <a:ea typeface="Montserrat"/>
                        <a:cs typeface="Montserrat"/>
                        <a:sym typeface="Montserrat"/>
                      </a:endParaRPr>
                    </a:p>
                  </a:txBody>
                  <a:tcPr marL="68575" marR="68575" marT="0" marB="0">
                    <a:solidFill>
                      <a:srgbClr val="FFDC9B"/>
                    </a:solidFill>
                  </a:tcPr>
                </a:tc>
                <a:extLst>
                  <a:ext uri="{0D108BD9-81ED-4DB2-BD59-A6C34878D82A}">
                    <a16:rowId xmlns:a16="http://schemas.microsoft.com/office/drawing/2014/main" val="163245887"/>
                  </a:ext>
                </a:extLst>
              </a:tr>
            </a:tbl>
          </a:graphicData>
        </a:graphic>
      </p:graphicFrame>
      <p:graphicFrame>
        <p:nvGraphicFramePr>
          <p:cNvPr id="4" name="Table 3">
            <a:extLst>
              <a:ext uri="{FF2B5EF4-FFF2-40B4-BE49-F238E27FC236}">
                <a16:creationId xmlns:a16="http://schemas.microsoft.com/office/drawing/2014/main" id="{D4706303-B3AA-784A-ABCE-04D7AAF30E19}"/>
              </a:ext>
            </a:extLst>
          </p:cNvPr>
          <p:cNvGraphicFramePr>
            <a:graphicFrameLocks noGrp="1"/>
          </p:cNvGraphicFramePr>
          <p:nvPr>
            <p:extLst>
              <p:ext uri="{D42A27DB-BD31-4B8C-83A1-F6EECF244321}">
                <p14:modId xmlns:p14="http://schemas.microsoft.com/office/powerpoint/2010/main" val="3030583840"/>
              </p:ext>
            </p:extLst>
          </p:nvPr>
        </p:nvGraphicFramePr>
        <p:xfrm>
          <a:off x="149646" y="0"/>
          <a:ext cx="11430000" cy="2608911"/>
        </p:xfrm>
        <a:graphic>
          <a:graphicData uri="http://schemas.openxmlformats.org/drawingml/2006/table">
            <a:tbl>
              <a:tblPr firstRow="1" bandRow="1">
                <a:tableStyleId>{00A15C55-8517-42AA-B614-E9B94910E393}</a:tableStyleId>
              </a:tblPr>
              <a:tblGrid>
                <a:gridCol w="2049544">
                  <a:extLst>
                    <a:ext uri="{9D8B030D-6E8A-4147-A177-3AD203B41FA5}">
                      <a16:colId xmlns:a16="http://schemas.microsoft.com/office/drawing/2014/main" val="2877195274"/>
                    </a:ext>
                  </a:extLst>
                </a:gridCol>
                <a:gridCol w="807956">
                  <a:extLst>
                    <a:ext uri="{9D8B030D-6E8A-4147-A177-3AD203B41FA5}">
                      <a16:colId xmlns:a16="http://schemas.microsoft.com/office/drawing/2014/main" val="3419683219"/>
                    </a:ext>
                  </a:extLst>
                </a:gridCol>
                <a:gridCol w="2548702">
                  <a:extLst>
                    <a:ext uri="{9D8B030D-6E8A-4147-A177-3AD203B41FA5}">
                      <a16:colId xmlns:a16="http://schemas.microsoft.com/office/drawing/2014/main" val="709573905"/>
                    </a:ext>
                  </a:extLst>
                </a:gridCol>
                <a:gridCol w="308798">
                  <a:extLst>
                    <a:ext uri="{9D8B030D-6E8A-4147-A177-3AD203B41FA5}">
                      <a16:colId xmlns:a16="http://schemas.microsoft.com/office/drawing/2014/main" val="471915730"/>
                    </a:ext>
                  </a:extLst>
                </a:gridCol>
                <a:gridCol w="2857500">
                  <a:extLst>
                    <a:ext uri="{9D8B030D-6E8A-4147-A177-3AD203B41FA5}">
                      <a16:colId xmlns:a16="http://schemas.microsoft.com/office/drawing/2014/main" val="1637233906"/>
                    </a:ext>
                  </a:extLst>
                </a:gridCol>
                <a:gridCol w="2857500">
                  <a:extLst>
                    <a:ext uri="{9D8B030D-6E8A-4147-A177-3AD203B41FA5}">
                      <a16:colId xmlns:a16="http://schemas.microsoft.com/office/drawing/2014/main" val="1448760495"/>
                    </a:ext>
                  </a:extLst>
                </a:gridCol>
              </a:tblGrid>
              <a:tr h="0">
                <a:tc gridSpan="2">
                  <a:txBody>
                    <a:bodyPr/>
                    <a:lstStyle/>
                    <a:p>
                      <a:pPr algn="ctr"/>
                      <a:r>
                        <a:rPr lang="en-US" sz="1800" dirty="0">
                          <a:solidFill>
                            <a:schemeClr val="accent2">
                              <a:lumMod val="50000"/>
                            </a:schemeClr>
                          </a:solidFill>
                          <a:latin typeface="Montserrat" pitchFamily="2" charset="77"/>
                        </a:rPr>
                        <a:t>DOMAIN</a:t>
                      </a:r>
                    </a:p>
                  </a:txBody>
                  <a:tcPr>
                    <a:noFill/>
                  </a:tcPr>
                </a:tc>
                <a:tc hMerge="1">
                  <a:txBody>
                    <a:bodyPr/>
                    <a:lstStyle/>
                    <a:p>
                      <a:pPr algn="ctr"/>
                      <a:endParaRPr lang="en-US" sz="1800" dirty="0">
                        <a:solidFill>
                          <a:schemeClr val="accent2">
                            <a:lumMod val="50000"/>
                          </a:schemeClr>
                        </a:solidFill>
                        <a:latin typeface="Montserrat" pitchFamily="2" charset="77"/>
                      </a:endParaRPr>
                    </a:p>
                  </a:txBody>
                  <a:tcPr>
                    <a:noFill/>
                  </a:tcPr>
                </a:tc>
                <a:tc gridSpan="2">
                  <a:txBody>
                    <a:bodyPr/>
                    <a:lstStyle/>
                    <a:p>
                      <a:pPr algn="ctr"/>
                      <a:r>
                        <a:rPr lang="en-US" sz="1800" dirty="0">
                          <a:solidFill>
                            <a:schemeClr val="accent2">
                              <a:lumMod val="50000"/>
                            </a:schemeClr>
                          </a:solidFill>
                          <a:latin typeface="Montserrat" pitchFamily="2" charset="77"/>
                        </a:rPr>
                        <a:t>BRONZE</a:t>
                      </a:r>
                    </a:p>
                  </a:txBody>
                  <a:tcPr>
                    <a:noFill/>
                  </a:tcPr>
                </a:tc>
                <a:tc hMerge="1">
                  <a:txBody>
                    <a:bodyPr/>
                    <a:lstStyle/>
                    <a:p>
                      <a:pPr algn="ctr"/>
                      <a:endParaRPr lang="en-US" sz="1800" dirty="0">
                        <a:solidFill>
                          <a:schemeClr val="accent2">
                            <a:lumMod val="50000"/>
                          </a:schemeClr>
                        </a:solidFill>
                        <a:latin typeface="Montserrat" pitchFamily="2" charset="77"/>
                      </a:endParaRPr>
                    </a:p>
                  </a:txBody>
                  <a:tcPr>
                    <a:noFill/>
                  </a:tcPr>
                </a:tc>
                <a:tc>
                  <a:txBody>
                    <a:bodyPr/>
                    <a:lstStyle/>
                    <a:p>
                      <a:pPr algn="ctr"/>
                      <a:r>
                        <a:rPr lang="en-US" dirty="0">
                          <a:solidFill>
                            <a:schemeClr val="accent2">
                              <a:lumMod val="50000"/>
                            </a:schemeClr>
                          </a:solidFill>
                          <a:latin typeface="Montserrat" pitchFamily="2" charset="77"/>
                        </a:rPr>
                        <a:t>SILVER</a:t>
                      </a:r>
                    </a:p>
                  </a:txBody>
                  <a:tcPr>
                    <a:noFill/>
                  </a:tcPr>
                </a:tc>
                <a:tc>
                  <a:txBody>
                    <a:bodyPr/>
                    <a:lstStyle/>
                    <a:p>
                      <a:pPr algn="ctr"/>
                      <a:r>
                        <a:rPr lang="en-US" dirty="0">
                          <a:solidFill>
                            <a:schemeClr val="accent2">
                              <a:lumMod val="50000"/>
                            </a:schemeClr>
                          </a:solidFill>
                          <a:latin typeface="Montserrat" pitchFamily="2" charset="77"/>
                        </a:rPr>
                        <a:t>GOLD</a:t>
                      </a:r>
                    </a:p>
                  </a:txBody>
                  <a:tcPr>
                    <a:noFill/>
                  </a:tcPr>
                </a:tc>
                <a:extLst>
                  <a:ext uri="{0D108BD9-81ED-4DB2-BD59-A6C34878D82A}">
                    <a16:rowId xmlns:a16="http://schemas.microsoft.com/office/drawing/2014/main" val="1690881906"/>
                  </a:ext>
                </a:extLst>
              </a:tr>
              <a:tr h="0">
                <a:tc gridSpan="6">
                  <a:txBody>
                    <a:bodyPr/>
                    <a:lstStyle/>
                    <a:p>
                      <a:pPr algn="l"/>
                      <a:r>
                        <a:rPr lang="en-US" sz="1800" b="1" dirty="0">
                          <a:solidFill>
                            <a:schemeClr val="accent4"/>
                          </a:solidFill>
                          <a:latin typeface="Montserrat" pitchFamily="2" charset="77"/>
                        </a:rPr>
                        <a:t>            </a:t>
                      </a:r>
                      <a:r>
                        <a:rPr lang="en-US" sz="1800" b="1" dirty="0">
                          <a:solidFill>
                            <a:schemeClr val="bg1"/>
                          </a:solidFill>
                          <a:latin typeface="Montserrat" pitchFamily="2" charset="77"/>
                        </a:rPr>
                        <a:t>NCD PREVENTION</a:t>
                      </a:r>
                    </a:p>
                  </a:txBody>
                  <a:tcPr>
                    <a:solidFill>
                      <a:srgbClr val="C00000"/>
                    </a:solidFill>
                  </a:tcPr>
                </a:tc>
                <a:tc hMerge="1">
                  <a:txBody>
                    <a:bodyPr/>
                    <a:lstStyle/>
                    <a:p>
                      <a:endParaRPr lang="en-US"/>
                    </a:p>
                  </a:txBody>
                  <a:tcPr/>
                </a:tc>
                <a:tc hMerge="1">
                  <a:txBody>
                    <a:bodyPr/>
                    <a:lstStyle/>
                    <a:p>
                      <a:pPr algn="ctr"/>
                      <a:endParaRPr lang="en-US" dirty="0">
                        <a:latin typeface="Montserrat" pitchFamily="2" charset="77"/>
                      </a:endParaRPr>
                    </a:p>
                  </a:txBody>
                  <a:tcPr>
                    <a:solidFill>
                      <a:srgbClr val="C00000"/>
                    </a:solidFill>
                  </a:tcPr>
                </a:tc>
                <a:tc hMerge="1">
                  <a:txBody>
                    <a:bodyPr/>
                    <a:lstStyle/>
                    <a:p>
                      <a:endParaRPr lang="en-US"/>
                    </a:p>
                  </a:txBody>
                  <a:tcPr/>
                </a:tc>
                <a:tc hMerge="1">
                  <a:txBody>
                    <a:bodyPr/>
                    <a:lstStyle/>
                    <a:p>
                      <a:pPr algn="ctr"/>
                      <a:endParaRPr lang="en-US" dirty="0">
                        <a:latin typeface="Montserrat" pitchFamily="2" charset="77"/>
                      </a:endParaRPr>
                    </a:p>
                  </a:txBody>
                  <a:tcPr>
                    <a:solidFill>
                      <a:srgbClr val="C00000"/>
                    </a:solidFill>
                  </a:tcPr>
                </a:tc>
                <a:tc hMerge="1">
                  <a:txBody>
                    <a:bodyPr/>
                    <a:lstStyle/>
                    <a:p>
                      <a:pPr algn="ctr"/>
                      <a:endParaRPr lang="en-US" dirty="0">
                        <a:latin typeface="Montserrat" pitchFamily="2" charset="77"/>
                      </a:endParaRPr>
                    </a:p>
                  </a:txBody>
                  <a:tcPr>
                    <a:solidFill>
                      <a:srgbClr val="C00000"/>
                    </a:solidFill>
                  </a:tcPr>
                </a:tc>
                <a:extLst>
                  <a:ext uri="{0D108BD9-81ED-4DB2-BD59-A6C34878D82A}">
                    <a16:rowId xmlns:a16="http://schemas.microsoft.com/office/drawing/2014/main" val="3575650341"/>
                  </a:ext>
                </a:extLst>
              </a:tr>
              <a:tr h="1877391">
                <a:tc>
                  <a:txBody>
                    <a:bodyPr/>
                    <a:lstStyle/>
                    <a:p>
                      <a:pPr algn="ctr"/>
                      <a:endParaRPr lang="en-US" sz="1100" b="1" dirty="0">
                        <a:solidFill>
                          <a:srgbClr val="FFBF65"/>
                        </a:solidFill>
                        <a:latin typeface="Montserrat" pitchFamily="2" charset="77"/>
                      </a:endParaRPr>
                    </a:p>
                    <a:p>
                      <a:pPr algn="ctr"/>
                      <a:endParaRPr lang="en-US" sz="1100" b="1" dirty="0">
                        <a:solidFill>
                          <a:schemeClr val="tx1"/>
                        </a:solidFill>
                        <a:latin typeface="Montserrat" pitchFamily="2" charset="77"/>
                      </a:endParaRPr>
                    </a:p>
                    <a:p>
                      <a:pPr algn="ctr"/>
                      <a:endParaRPr lang="en-US" sz="1100" b="1" dirty="0">
                        <a:solidFill>
                          <a:schemeClr val="tx1"/>
                        </a:solidFill>
                        <a:latin typeface="Montserrat" pitchFamily="2" charset="77"/>
                      </a:endParaRPr>
                    </a:p>
                    <a:p>
                      <a:pPr algn="ctr"/>
                      <a:endParaRPr lang="en-US" sz="1100" b="1" dirty="0">
                        <a:solidFill>
                          <a:schemeClr val="tx1"/>
                        </a:solidFill>
                        <a:latin typeface="Montserrat" pitchFamily="2" charset="77"/>
                      </a:endParaRPr>
                    </a:p>
                    <a:p>
                      <a:pPr algn="ctr"/>
                      <a:r>
                        <a:rPr lang="en-US" sz="1100" b="1" dirty="0">
                          <a:solidFill>
                            <a:schemeClr val="tx1"/>
                          </a:solidFill>
                          <a:latin typeface="Montserrat" pitchFamily="2" charset="77"/>
                        </a:rPr>
                        <a:t>SHIFTING </a:t>
                      </a:r>
                    </a:p>
                    <a:p>
                      <a:pPr algn="ctr"/>
                      <a:r>
                        <a:rPr lang="en-US" sz="1100" b="1" dirty="0">
                          <a:solidFill>
                            <a:schemeClr val="tx1"/>
                          </a:solidFill>
                          <a:latin typeface="Montserrat" pitchFamily="2" charset="77"/>
                        </a:rPr>
                        <a:t>MINDSETS</a:t>
                      </a:r>
                    </a:p>
                  </a:txBody>
                  <a:tcPr>
                    <a:solidFill>
                      <a:srgbClr val="FFDC9B"/>
                    </a:solidFill>
                  </a:tcPr>
                </a:tc>
                <a:tc gridSpan="2">
                  <a:txBody>
                    <a:bodyPr/>
                    <a:lstStyle/>
                    <a:p>
                      <a:pPr marL="0" marR="0" lvl="0" indent="0" algn="l" rtl="0">
                        <a:lnSpc>
                          <a:spcPct val="100000"/>
                        </a:lnSpc>
                        <a:spcBef>
                          <a:spcPts val="0"/>
                        </a:spcBef>
                        <a:spcAft>
                          <a:spcPts val="0"/>
                        </a:spcAft>
                        <a:buClr>
                          <a:srgbClr val="800000"/>
                        </a:buClr>
                        <a:buSzPts val="700"/>
                        <a:buFont typeface="Montserrat"/>
                        <a:buNone/>
                      </a:pPr>
                      <a:r>
                        <a:rPr lang="en-US" sz="1100" b="0" i="0" u="none" strike="noStrike" cap="none" dirty="0">
                          <a:solidFill>
                            <a:schemeClr val="tx1"/>
                          </a:solidFill>
                          <a:latin typeface="Montserrat" panose="020B0604020202020204" charset="0"/>
                          <a:ea typeface="Montserrat"/>
                          <a:cs typeface="Montserrat"/>
                          <a:sym typeface="Montserrat"/>
                        </a:rPr>
                        <a:t>Leadership is key to success. </a:t>
                      </a:r>
                    </a:p>
                    <a:p>
                      <a:pPr marL="0" marR="0" lvl="0" indent="0" algn="l" rtl="0">
                        <a:lnSpc>
                          <a:spcPct val="100000"/>
                        </a:lnSpc>
                        <a:spcBef>
                          <a:spcPts val="0"/>
                        </a:spcBef>
                        <a:spcAft>
                          <a:spcPts val="0"/>
                        </a:spcAft>
                        <a:buClr>
                          <a:srgbClr val="800000"/>
                        </a:buClr>
                        <a:buSzPts val="700"/>
                        <a:buFont typeface="Montserrat"/>
                        <a:buNone/>
                      </a:pPr>
                      <a:endParaRPr lang="en-US" sz="1100" b="0" i="0" u="none" strike="noStrike" cap="none" dirty="0">
                        <a:solidFill>
                          <a:schemeClr val="tx1"/>
                        </a:solidFill>
                        <a:latin typeface="Montserrat" panose="020B0604020202020204" charset="0"/>
                        <a:ea typeface="Montserrat"/>
                        <a:cs typeface="Montserrat"/>
                        <a:sym typeface="Montserrat"/>
                      </a:endParaRPr>
                    </a:p>
                    <a:p>
                      <a:pPr marL="0" marR="0" lvl="1" indent="0" algn="l" rtl="0">
                        <a:lnSpc>
                          <a:spcPct val="100000"/>
                        </a:lnSpc>
                        <a:spcBef>
                          <a:spcPts val="0"/>
                        </a:spcBef>
                        <a:spcAft>
                          <a:spcPts val="0"/>
                        </a:spcAft>
                        <a:buClr>
                          <a:srgbClr val="800000"/>
                        </a:buClr>
                        <a:buSzPts val="700"/>
                        <a:buFont typeface="Montserrat"/>
                        <a:buNone/>
                      </a:pPr>
                      <a:r>
                        <a:rPr lang="en-US" sz="1100" b="1" i="0" u="sng" strike="noStrike" cap="none" dirty="0">
                          <a:solidFill>
                            <a:schemeClr val="tx1"/>
                          </a:solidFill>
                          <a:latin typeface="Montserrat" panose="020B0604020202020204" charset="0"/>
                          <a:ea typeface="Montserrat"/>
                          <a:cs typeface="Montserrat"/>
                          <a:sym typeface="Montserrat"/>
                        </a:rPr>
                        <a:t>Show visible endorsement for healthy workplace campaign in CEO town halls, in company emails, posters etc.</a:t>
                      </a:r>
                    </a:p>
                    <a:p>
                      <a:pPr marL="0" marR="0" lvl="1" indent="0" algn="l" rtl="0">
                        <a:lnSpc>
                          <a:spcPct val="100000"/>
                        </a:lnSpc>
                        <a:spcBef>
                          <a:spcPts val="0"/>
                        </a:spcBef>
                        <a:spcAft>
                          <a:spcPts val="0"/>
                        </a:spcAft>
                        <a:buClr>
                          <a:srgbClr val="000000"/>
                        </a:buClr>
                        <a:buSzPts val="700"/>
                        <a:buFont typeface="Arial"/>
                        <a:buNone/>
                      </a:pPr>
                      <a:endParaRPr lang="en-US" sz="1100" b="0" i="0" u="sng" strike="noStrike" cap="none" dirty="0">
                        <a:solidFill>
                          <a:schemeClr val="tx1"/>
                        </a:solidFill>
                        <a:latin typeface="Montserrat" panose="020B0604020202020204" charset="0"/>
                        <a:ea typeface="Montserrat"/>
                        <a:cs typeface="Montserrat"/>
                        <a:sym typeface="Montserrat"/>
                      </a:endParaRPr>
                    </a:p>
                    <a:p>
                      <a:pPr marL="0" marR="0" lvl="1" indent="0" algn="l" rtl="0">
                        <a:lnSpc>
                          <a:spcPct val="100000"/>
                        </a:lnSpc>
                        <a:spcBef>
                          <a:spcPts val="0"/>
                        </a:spcBef>
                        <a:spcAft>
                          <a:spcPts val="0"/>
                        </a:spcAft>
                        <a:buClr>
                          <a:srgbClr val="800000"/>
                        </a:buClr>
                        <a:buSzPts val="700"/>
                        <a:buFont typeface="Montserrat"/>
                        <a:buNone/>
                      </a:pPr>
                      <a:r>
                        <a:rPr lang="en-US" sz="1100" b="0" i="0" u="none" strike="noStrike" cap="none" dirty="0">
                          <a:solidFill>
                            <a:schemeClr val="tx1"/>
                          </a:solidFill>
                          <a:latin typeface="Montserrat" panose="020B0604020202020204" charset="0"/>
                          <a:ea typeface="Montserrat"/>
                          <a:cs typeface="Montserrat"/>
                          <a:sym typeface="Montserrat"/>
                        </a:rPr>
                        <a:t>Initiate a Healthy Workplace communications campaign promoting healthy living, in all worksites and among all employees.</a:t>
                      </a:r>
                      <a:endParaRPr lang="en-US" sz="1100" b="1" dirty="0">
                        <a:solidFill>
                          <a:schemeClr val="tx1"/>
                        </a:solidFill>
                        <a:latin typeface="Montserrat" pitchFamily="2" charset="77"/>
                      </a:endParaRPr>
                    </a:p>
                  </a:txBody>
                  <a:tcPr marL="91450" marR="91450" marT="45725" marB="45725">
                    <a:solidFill>
                      <a:srgbClr val="FFDC9B"/>
                    </a:solidFill>
                  </a:tcPr>
                </a:tc>
                <a:tc hMerge="1">
                  <a:txBody>
                    <a:bodyPr/>
                    <a:lstStyle/>
                    <a:p>
                      <a:pPr marL="0" marR="0" lvl="0" indent="0" algn="l" rtl="0">
                        <a:lnSpc>
                          <a:spcPct val="100000"/>
                        </a:lnSpc>
                        <a:spcBef>
                          <a:spcPts val="0"/>
                        </a:spcBef>
                        <a:spcAft>
                          <a:spcPts val="0"/>
                        </a:spcAft>
                        <a:buClr>
                          <a:srgbClr val="800000"/>
                        </a:buClr>
                        <a:buSzPts val="700"/>
                        <a:buFont typeface="Montserrat"/>
                        <a:buNone/>
                      </a:pPr>
                      <a:r>
                        <a:rPr lang="en-US" sz="1100" b="0" i="0" u="none" strike="noStrike" cap="none" dirty="0">
                          <a:solidFill>
                            <a:schemeClr val="tx1"/>
                          </a:solidFill>
                          <a:latin typeface="Montserrat" panose="020B0604020202020204" charset="0"/>
                          <a:ea typeface="Montserrat"/>
                          <a:cs typeface="Montserrat"/>
                          <a:sym typeface="Montserrat"/>
                        </a:rPr>
                        <a:t>Leadership is key to success. </a:t>
                      </a:r>
                    </a:p>
                    <a:p>
                      <a:pPr marL="0" marR="0" lvl="0" indent="0" algn="l" rtl="0">
                        <a:lnSpc>
                          <a:spcPct val="100000"/>
                        </a:lnSpc>
                        <a:spcBef>
                          <a:spcPts val="0"/>
                        </a:spcBef>
                        <a:spcAft>
                          <a:spcPts val="0"/>
                        </a:spcAft>
                        <a:buClr>
                          <a:srgbClr val="800000"/>
                        </a:buClr>
                        <a:buSzPts val="700"/>
                        <a:buFont typeface="Montserrat"/>
                        <a:buNone/>
                      </a:pPr>
                      <a:endParaRPr sz="1100" b="0" i="0" u="none" strike="noStrike" cap="none" dirty="0">
                        <a:solidFill>
                          <a:schemeClr val="tx1"/>
                        </a:solidFill>
                        <a:latin typeface="Montserrat" panose="020B0604020202020204" charset="0"/>
                        <a:ea typeface="Montserrat"/>
                        <a:cs typeface="Montserrat"/>
                        <a:sym typeface="Montserrat"/>
                      </a:endParaRPr>
                    </a:p>
                    <a:p>
                      <a:pPr marL="0" marR="0" lvl="1" indent="0" algn="l" rtl="0">
                        <a:lnSpc>
                          <a:spcPct val="100000"/>
                        </a:lnSpc>
                        <a:spcBef>
                          <a:spcPts val="0"/>
                        </a:spcBef>
                        <a:spcAft>
                          <a:spcPts val="0"/>
                        </a:spcAft>
                        <a:buClr>
                          <a:srgbClr val="800000"/>
                        </a:buClr>
                        <a:buSzPts val="700"/>
                        <a:buFont typeface="Montserrat"/>
                        <a:buNone/>
                      </a:pPr>
                      <a:r>
                        <a:rPr lang="en-US" sz="1100" b="1" i="0" u="sng" strike="noStrike" cap="none" dirty="0">
                          <a:solidFill>
                            <a:schemeClr val="tx1"/>
                          </a:solidFill>
                          <a:latin typeface="Montserrat" panose="020B0604020202020204" charset="0"/>
                          <a:ea typeface="Montserrat"/>
                          <a:cs typeface="Montserrat"/>
                          <a:sym typeface="Montserrat"/>
                        </a:rPr>
                        <a:t>Show visible endorsement for healthy workplace campaign in CEO town halls, in company emails, posters etc.</a:t>
                      </a:r>
                      <a:endParaRPr sz="1100" b="1" i="0" u="sng" strike="noStrike" cap="none" dirty="0">
                        <a:solidFill>
                          <a:schemeClr val="tx1"/>
                        </a:solidFill>
                        <a:latin typeface="Montserrat" panose="020B0604020202020204" charset="0"/>
                        <a:ea typeface="Montserrat"/>
                        <a:cs typeface="Montserrat"/>
                        <a:sym typeface="Montserrat"/>
                      </a:endParaRPr>
                    </a:p>
                    <a:p>
                      <a:pPr marL="0" marR="0" lvl="1" indent="0" algn="l" rtl="0">
                        <a:lnSpc>
                          <a:spcPct val="100000"/>
                        </a:lnSpc>
                        <a:spcBef>
                          <a:spcPts val="0"/>
                        </a:spcBef>
                        <a:spcAft>
                          <a:spcPts val="0"/>
                        </a:spcAft>
                        <a:buClr>
                          <a:srgbClr val="000000"/>
                        </a:buClr>
                        <a:buSzPts val="700"/>
                        <a:buFont typeface="Arial"/>
                        <a:buNone/>
                      </a:pPr>
                      <a:endParaRPr sz="1100" b="0" i="0" u="sng" strike="noStrike" cap="none" dirty="0">
                        <a:solidFill>
                          <a:schemeClr val="tx1"/>
                        </a:solidFill>
                        <a:latin typeface="Montserrat" panose="020B0604020202020204" charset="0"/>
                        <a:ea typeface="Montserrat"/>
                        <a:cs typeface="Montserrat"/>
                        <a:sym typeface="Montserrat"/>
                      </a:endParaRPr>
                    </a:p>
                    <a:p>
                      <a:pPr marL="0" marR="0" lvl="1" indent="0" algn="l" rtl="0">
                        <a:lnSpc>
                          <a:spcPct val="100000"/>
                        </a:lnSpc>
                        <a:spcBef>
                          <a:spcPts val="0"/>
                        </a:spcBef>
                        <a:spcAft>
                          <a:spcPts val="0"/>
                        </a:spcAft>
                        <a:buClr>
                          <a:srgbClr val="800000"/>
                        </a:buClr>
                        <a:buSzPts val="700"/>
                        <a:buFont typeface="Montserrat"/>
                        <a:buNone/>
                      </a:pPr>
                      <a:r>
                        <a:rPr lang="en-US" sz="1100" b="0" i="0" u="none" strike="noStrike" cap="none" dirty="0">
                          <a:solidFill>
                            <a:schemeClr val="tx1"/>
                          </a:solidFill>
                          <a:latin typeface="Montserrat" panose="020B0604020202020204" charset="0"/>
                          <a:ea typeface="Montserrat"/>
                          <a:cs typeface="Montserrat"/>
                          <a:sym typeface="Montserrat"/>
                        </a:rPr>
                        <a:t>Initiate a Healthy Workplace communications campaign promoting healthy living, in all worksites and among all employees.</a:t>
                      </a:r>
                      <a:endParaRPr sz="1100" b="0" i="0" u="none" strike="noStrike" cap="none" dirty="0">
                        <a:solidFill>
                          <a:schemeClr val="tx1"/>
                        </a:solidFill>
                        <a:latin typeface="Montserrat" panose="020B0604020202020204" charset="0"/>
                        <a:ea typeface="Montserrat"/>
                        <a:cs typeface="Montserrat"/>
                        <a:sym typeface="Montserrat"/>
                      </a:endParaRPr>
                    </a:p>
                  </a:txBody>
                  <a:tcPr marL="91450" marR="91450" marT="45725" marB="45725">
                    <a:solidFill>
                      <a:srgbClr val="FFDC9B"/>
                    </a:solidFill>
                  </a:tcPr>
                </a:tc>
                <a:tc gridSpan="2">
                  <a:txBody>
                    <a:bodyPr/>
                    <a:lstStyle/>
                    <a:p>
                      <a:pPr marL="171450" marR="0" lvl="0" indent="-217487" algn="l" rtl="0">
                        <a:lnSpc>
                          <a:spcPct val="100000"/>
                        </a:lnSpc>
                        <a:spcBef>
                          <a:spcPts val="0"/>
                        </a:spcBef>
                        <a:spcAft>
                          <a:spcPts val="0"/>
                        </a:spcAft>
                        <a:buClr>
                          <a:srgbClr val="9B0000"/>
                        </a:buClr>
                        <a:buSzPct val="90000"/>
                        <a:buFont typeface="Arial" panose="020B0604020202020204" pitchFamily="34" charset="0"/>
                        <a:buChar char="•"/>
                      </a:pPr>
                      <a:r>
                        <a:rPr lang="en-US" sz="1100" b="0" u="none" strike="noStrike" cap="none" dirty="0">
                          <a:solidFill>
                            <a:schemeClr val="tx1"/>
                          </a:solidFill>
                          <a:latin typeface="Montserrat" panose="020B0604020202020204" charset="0"/>
                          <a:ea typeface="Montserrat"/>
                          <a:cs typeface="Montserrat"/>
                          <a:sym typeface="Montserrat"/>
                        </a:rPr>
                        <a:t>Set up health committees comprising representatives from management, employees and invited experts (Physician, Nutritionist, Exercise Expert) to assess, plan, guide, implement and evaluate Healthy Workplace Program, especially mindset and policy changes needed for improved physical activity, diet, reduced tobacco and alcohol usage. </a:t>
                      </a:r>
                    </a:p>
                    <a:p>
                      <a:pPr marL="171450" marR="0" lvl="0" indent="-217487" algn="l" rtl="0">
                        <a:lnSpc>
                          <a:spcPct val="100000"/>
                        </a:lnSpc>
                        <a:spcBef>
                          <a:spcPts val="0"/>
                        </a:spcBef>
                        <a:spcAft>
                          <a:spcPts val="0"/>
                        </a:spcAft>
                        <a:buClr>
                          <a:srgbClr val="9B0000"/>
                        </a:buClr>
                        <a:buSzPct val="90000"/>
                        <a:buFont typeface="Arial" panose="020B0604020202020204" pitchFamily="34" charset="0"/>
                        <a:buChar char="•"/>
                      </a:pPr>
                      <a:r>
                        <a:rPr lang="en-US" sz="1100" b="0" u="none" strike="noStrike" cap="none" dirty="0">
                          <a:solidFill>
                            <a:schemeClr val="tx1"/>
                          </a:solidFill>
                          <a:latin typeface="Montserrat" panose="020B0604020202020204" charset="0"/>
                          <a:ea typeface="Montserrat"/>
                          <a:cs typeface="Montserrat"/>
                          <a:sym typeface="Montserrat"/>
                        </a:rPr>
                        <a:t>Ensure that all business leaders participate in wellness activities.</a:t>
                      </a:r>
                      <a:endParaRPr lang="en-US" sz="1100" b="1" dirty="0">
                        <a:solidFill>
                          <a:schemeClr val="tx1"/>
                        </a:solidFill>
                        <a:latin typeface="Montserrat" pitchFamily="2" charset="77"/>
                      </a:endParaRPr>
                    </a:p>
                  </a:txBody>
                  <a:tcPr marL="91450" marR="91450" marT="45725" marB="45725" anchor="ctr">
                    <a:solidFill>
                      <a:srgbClr val="FFDC9B"/>
                    </a:solidFill>
                  </a:tcPr>
                </a:tc>
                <a:tc hMerge="1">
                  <a:txBody>
                    <a:bodyPr/>
                    <a:lstStyle/>
                    <a:p>
                      <a:pPr marL="171450" marR="0" lvl="0" indent="-217487" algn="l" rtl="0">
                        <a:lnSpc>
                          <a:spcPct val="100000"/>
                        </a:lnSpc>
                        <a:spcBef>
                          <a:spcPts val="0"/>
                        </a:spcBef>
                        <a:spcAft>
                          <a:spcPts val="0"/>
                        </a:spcAft>
                        <a:buClr>
                          <a:srgbClr val="9B0000"/>
                        </a:buClr>
                        <a:buSzPct val="90000"/>
                        <a:buFont typeface="Arial" panose="020B0604020202020204" pitchFamily="34" charset="0"/>
                        <a:buChar char="•"/>
                      </a:pPr>
                      <a:r>
                        <a:rPr lang="en-US" sz="1100" b="0" u="none" strike="noStrike" cap="none" dirty="0">
                          <a:solidFill>
                            <a:schemeClr val="tx1"/>
                          </a:solidFill>
                          <a:latin typeface="Montserrat" panose="020B0604020202020204" charset="0"/>
                          <a:ea typeface="Montserrat"/>
                          <a:cs typeface="Montserrat"/>
                          <a:sym typeface="Montserrat"/>
                        </a:rPr>
                        <a:t>Set up health committees comprising representatives from management, employees and invited experts (Physician, Nutritionist, Exercise Expert) to assess, plan, guide, implement and evaluate Healthy Workplace Program, especially mindset and policy changes needed for improved physical activity, diet, reduced tobacco and alcohol usage. </a:t>
                      </a:r>
                    </a:p>
                    <a:p>
                      <a:pPr marL="171450" marR="0" lvl="0" indent="-217487" algn="l" rtl="0">
                        <a:lnSpc>
                          <a:spcPct val="100000"/>
                        </a:lnSpc>
                        <a:spcBef>
                          <a:spcPts val="0"/>
                        </a:spcBef>
                        <a:spcAft>
                          <a:spcPts val="0"/>
                        </a:spcAft>
                        <a:buClr>
                          <a:srgbClr val="9B0000"/>
                        </a:buClr>
                        <a:buSzPct val="90000"/>
                        <a:buFont typeface="Arial" panose="020B0604020202020204" pitchFamily="34" charset="0"/>
                        <a:buChar char="•"/>
                      </a:pPr>
                      <a:r>
                        <a:rPr lang="en-US" sz="1100" b="0" u="none" strike="noStrike" cap="none" dirty="0">
                          <a:solidFill>
                            <a:schemeClr val="tx1"/>
                          </a:solidFill>
                          <a:latin typeface="Montserrat" panose="020B0604020202020204" charset="0"/>
                          <a:ea typeface="Montserrat"/>
                          <a:cs typeface="Montserrat"/>
                          <a:sym typeface="Montserrat"/>
                        </a:rPr>
                        <a:t>Ensure that all business leaders participate in wellness activities.</a:t>
                      </a:r>
                      <a:endParaRPr lang="en-US" sz="1100" b="0" dirty="0">
                        <a:solidFill>
                          <a:schemeClr val="tx1"/>
                        </a:solidFill>
                        <a:latin typeface="Montserrat" panose="020B0604020202020204" charset="0"/>
                      </a:endParaRPr>
                    </a:p>
                  </a:txBody>
                  <a:tcPr marL="91450" marR="91450" marT="45725" marB="45725" anchor="ctr">
                    <a:solidFill>
                      <a:srgbClr val="FFDC9B"/>
                    </a:solidFill>
                  </a:tcPr>
                </a:tc>
                <a:tc>
                  <a:txBody>
                    <a:bodyPr/>
                    <a:lstStyle/>
                    <a:p>
                      <a:pPr marL="171450" marR="0" lvl="0" indent="-223837" algn="l" rtl="0">
                        <a:lnSpc>
                          <a:spcPct val="100000"/>
                        </a:lnSpc>
                        <a:spcBef>
                          <a:spcPts val="0"/>
                        </a:spcBef>
                        <a:spcAft>
                          <a:spcPts val="0"/>
                        </a:spcAft>
                        <a:buClr>
                          <a:srgbClr val="9B0000"/>
                        </a:buClr>
                        <a:buSzPct val="90000"/>
                        <a:buFont typeface="Arial" panose="020B0604020202020204" pitchFamily="34" charset="0"/>
                        <a:buChar char="•"/>
                      </a:pPr>
                      <a:r>
                        <a:rPr lang="en-US" sz="1100" b="1" u="sng" strike="noStrike" cap="none" dirty="0">
                          <a:solidFill>
                            <a:schemeClr val="tx1"/>
                          </a:solidFill>
                          <a:latin typeface="Montserrat" panose="020B0604020202020204" charset="0"/>
                          <a:ea typeface="Montserrat"/>
                          <a:cs typeface="Montserrat"/>
                          <a:sym typeface="Montserrat"/>
                        </a:rPr>
                        <a:t>Include employee health and wellbeing goals in managers’ appraisals/scorecards. </a:t>
                      </a:r>
                      <a:endParaRPr lang="en-US" sz="1100" b="1" u="sng" dirty="0">
                        <a:solidFill>
                          <a:schemeClr val="tx1"/>
                        </a:solidFill>
                        <a:latin typeface="Montserrat" panose="020B0604020202020204" charset="0"/>
                      </a:endParaRPr>
                    </a:p>
                    <a:p>
                      <a:pPr marL="171450" marR="0" lvl="0" indent="-171450" algn="l" rtl="0">
                        <a:lnSpc>
                          <a:spcPct val="100000"/>
                        </a:lnSpc>
                        <a:spcBef>
                          <a:spcPts val="0"/>
                        </a:spcBef>
                        <a:spcAft>
                          <a:spcPts val="0"/>
                        </a:spcAft>
                        <a:buClr>
                          <a:srgbClr val="9B0000"/>
                        </a:buClr>
                        <a:buSzPct val="90000"/>
                        <a:buFont typeface="Arial" panose="020B0604020202020204" pitchFamily="34" charset="0"/>
                        <a:buChar char="•"/>
                      </a:pPr>
                      <a:endParaRPr lang="en-US" sz="1100" b="1" u="none" strike="noStrike" cap="none" dirty="0">
                        <a:solidFill>
                          <a:schemeClr val="tx1"/>
                        </a:solidFill>
                        <a:latin typeface="Montserrat" panose="020B0604020202020204" charset="0"/>
                        <a:ea typeface="Montserrat"/>
                        <a:cs typeface="Montserrat"/>
                        <a:sym typeface="Montserrat"/>
                      </a:endParaRPr>
                    </a:p>
                    <a:p>
                      <a:pPr marL="171450" marR="0" lvl="0" indent="-223837" algn="l" rtl="0">
                        <a:lnSpc>
                          <a:spcPct val="100000"/>
                        </a:lnSpc>
                        <a:spcBef>
                          <a:spcPts val="0"/>
                        </a:spcBef>
                        <a:spcAft>
                          <a:spcPts val="0"/>
                        </a:spcAft>
                        <a:buClr>
                          <a:srgbClr val="9B0000"/>
                        </a:buClr>
                        <a:buSzPct val="90000"/>
                        <a:buFont typeface="Arial" panose="020B0604020202020204" pitchFamily="34" charset="0"/>
                        <a:buChar char="•"/>
                      </a:pPr>
                      <a:r>
                        <a:rPr lang="en-US" sz="1100" b="0" u="none" strike="noStrike" cap="none" dirty="0">
                          <a:solidFill>
                            <a:schemeClr val="tx1"/>
                          </a:solidFill>
                          <a:latin typeface="Montserrat" panose="020B0604020202020204" charset="0"/>
                          <a:ea typeface="Montserrat"/>
                          <a:cs typeface="Montserrat"/>
                          <a:sym typeface="Montserrat"/>
                        </a:rPr>
                        <a:t>Motivate teams by rewarding health goals achievement of the team.</a:t>
                      </a:r>
                      <a:endParaRPr lang="en-US" sz="1100" b="0" dirty="0">
                        <a:solidFill>
                          <a:schemeClr val="tx1"/>
                        </a:solidFill>
                        <a:latin typeface="Montserrat" panose="020B0604020202020204" charset="0"/>
                      </a:endParaRPr>
                    </a:p>
                    <a:p>
                      <a:pPr marL="171450" marR="0" lvl="0" indent="-223837" algn="l" rtl="0">
                        <a:lnSpc>
                          <a:spcPct val="100000"/>
                        </a:lnSpc>
                        <a:spcBef>
                          <a:spcPts val="0"/>
                        </a:spcBef>
                        <a:spcAft>
                          <a:spcPts val="0"/>
                        </a:spcAft>
                        <a:buClr>
                          <a:srgbClr val="9B0000"/>
                        </a:buClr>
                        <a:buSzPct val="90000"/>
                        <a:buFont typeface="Arial" panose="020B0604020202020204" pitchFamily="34" charset="0"/>
                        <a:buChar char="•"/>
                      </a:pPr>
                      <a:endParaRPr lang="en-US" sz="1100" b="0" u="none" strike="noStrike" cap="none" dirty="0">
                        <a:solidFill>
                          <a:schemeClr val="tx1"/>
                        </a:solidFill>
                        <a:latin typeface="Montserrat" panose="020B0604020202020204" charset="0"/>
                        <a:ea typeface="Montserrat"/>
                        <a:cs typeface="Montserrat"/>
                        <a:sym typeface="Montserrat"/>
                      </a:endParaRPr>
                    </a:p>
                    <a:p>
                      <a:pPr marL="171450" marR="0" lvl="0" indent="-223837" algn="l" rtl="0">
                        <a:lnSpc>
                          <a:spcPct val="100000"/>
                        </a:lnSpc>
                        <a:spcBef>
                          <a:spcPts val="0"/>
                        </a:spcBef>
                        <a:spcAft>
                          <a:spcPts val="0"/>
                        </a:spcAft>
                        <a:buClr>
                          <a:srgbClr val="9B0000"/>
                        </a:buClr>
                        <a:buSzPct val="90000"/>
                        <a:buFont typeface="Arial" panose="020B0604020202020204" pitchFamily="34" charset="0"/>
                        <a:buChar char="•"/>
                      </a:pPr>
                      <a:r>
                        <a:rPr lang="en-US" sz="1100" b="0" u="none" strike="noStrike" cap="none" dirty="0">
                          <a:solidFill>
                            <a:schemeClr val="tx1"/>
                          </a:solidFill>
                          <a:latin typeface="Montserrat" panose="020B0604020202020204" charset="0"/>
                          <a:ea typeface="Montserrat"/>
                          <a:cs typeface="Montserrat"/>
                          <a:sym typeface="Montserrat"/>
                        </a:rPr>
                        <a:t>Identify change agents/ambassadors to champion healthy workplaces within company. </a:t>
                      </a:r>
                      <a:endParaRPr lang="en-US" sz="1100" b="0" dirty="0">
                        <a:solidFill>
                          <a:schemeClr val="tx1"/>
                        </a:solidFill>
                        <a:latin typeface="Montserrat" panose="020B0604020202020204" charset="0"/>
                      </a:endParaRPr>
                    </a:p>
                  </a:txBody>
                  <a:tcPr marL="91450" marR="91450" marT="45725" marB="45725">
                    <a:solidFill>
                      <a:srgbClr val="FFDC9B"/>
                    </a:solidFill>
                  </a:tcPr>
                </a:tc>
                <a:extLst>
                  <a:ext uri="{0D108BD9-81ED-4DB2-BD59-A6C34878D82A}">
                    <a16:rowId xmlns:a16="http://schemas.microsoft.com/office/drawing/2014/main" val="2377026573"/>
                  </a:ext>
                </a:extLst>
              </a:tr>
            </a:tbl>
          </a:graphicData>
        </a:graphic>
      </p:graphicFrame>
    </p:spTree>
    <p:extLst>
      <p:ext uri="{BB962C8B-B14F-4D97-AF65-F5344CB8AC3E}">
        <p14:creationId xmlns:p14="http://schemas.microsoft.com/office/powerpoint/2010/main" val="15521569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3">
            <a:extLst>
              <a:ext uri="{FF2B5EF4-FFF2-40B4-BE49-F238E27FC236}">
                <a16:creationId xmlns:a16="http://schemas.microsoft.com/office/drawing/2014/main" id="{3B866349-BA50-4A42-B94A-B6884864D472}"/>
              </a:ext>
            </a:extLst>
          </p:cNvPr>
          <p:cNvGraphicFramePr>
            <a:graphicFrameLocks noGrp="1"/>
          </p:cNvGraphicFramePr>
          <p:nvPr>
            <p:extLst>
              <p:ext uri="{D42A27DB-BD31-4B8C-83A1-F6EECF244321}">
                <p14:modId xmlns:p14="http://schemas.microsoft.com/office/powerpoint/2010/main" val="2153937378"/>
              </p:ext>
            </p:extLst>
          </p:nvPr>
        </p:nvGraphicFramePr>
        <p:xfrm>
          <a:off x="381000" y="0"/>
          <a:ext cx="11430000" cy="6258137"/>
        </p:xfrm>
        <a:graphic>
          <a:graphicData uri="http://schemas.openxmlformats.org/drawingml/2006/table">
            <a:tbl>
              <a:tblPr firstRow="1" bandRow="1">
                <a:tableStyleId>{00A15C55-8517-42AA-B614-E9B94910E393}</a:tableStyleId>
              </a:tblPr>
              <a:tblGrid>
                <a:gridCol w="2107557">
                  <a:extLst>
                    <a:ext uri="{9D8B030D-6E8A-4147-A177-3AD203B41FA5}">
                      <a16:colId xmlns:a16="http://schemas.microsoft.com/office/drawing/2014/main" val="2877195274"/>
                    </a:ext>
                  </a:extLst>
                </a:gridCol>
                <a:gridCol w="749943">
                  <a:extLst>
                    <a:ext uri="{9D8B030D-6E8A-4147-A177-3AD203B41FA5}">
                      <a16:colId xmlns:a16="http://schemas.microsoft.com/office/drawing/2014/main" val="4200148417"/>
                    </a:ext>
                  </a:extLst>
                </a:gridCol>
                <a:gridCol w="2271049">
                  <a:extLst>
                    <a:ext uri="{9D8B030D-6E8A-4147-A177-3AD203B41FA5}">
                      <a16:colId xmlns:a16="http://schemas.microsoft.com/office/drawing/2014/main" val="709573905"/>
                    </a:ext>
                  </a:extLst>
                </a:gridCol>
                <a:gridCol w="586451">
                  <a:extLst>
                    <a:ext uri="{9D8B030D-6E8A-4147-A177-3AD203B41FA5}">
                      <a16:colId xmlns:a16="http://schemas.microsoft.com/office/drawing/2014/main" val="4173298288"/>
                    </a:ext>
                  </a:extLst>
                </a:gridCol>
                <a:gridCol w="2666035">
                  <a:extLst>
                    <a:ext uri="{9D8B030D-6E8A-4147-A177-3AD203B41FA5}">
                      <a16:colId xmlns:a16="http://schemas.microsoft.com/office/drawing/2014/main" val="1637233906"/>
                    </a:ext>
                  </a:extLst>
                </a:gridCol>
                <a:gridCol w="191465">
                  <a:extLst>
                    <a:ext uri="{9D8B030D-6E8A-4147-A177-3AD203B41FA5}">
                      <a16:colId xmlns:a16="http://schemas.microsoft.com/office/drawing/2014/main" val="4252716601"/>
                    </a:ext>
                  </a:extLst>
                </a:gridCol>
                <a:gridCol w="2857500">
                  <a:extLst>
                    <a:ext uri="{9D8B030D-6E8A-4147-A177-3AD203B41FA5}">
                      <a16:colId xmlns:a16="http://schemas.microsoft.com/office/drawing/2014/main" val="1448760495"/>
                    </a:ext>
                  </a:extLst>
                </a:gridCol>
              </a:tblGrid>
              <a:tr h="340164">
                <a:tc gridSpan="2">
                  <a:txBody>
                    <a:bodyPr/>
                    <a:lstStyle/>
                    <a:p>
                      <a:pPr algn="ctr"/>
                      <a:r>
                        <a:rPr lang="en-US" sz="1600" dirty="0">
                          <a:solidFill>
                            <a:schemeClr val="accent2">
                              <a:lumMod val="50000"/>
                            </a:schemeClr>
                          </a:solidFill>
                          <a:latin typeface="Montserrat" pitchFamily="2" charset="77"/>
                        </a:rPr>
                        <a:t>DOMAIN</a:t>
                      </a:r>
                    </a:p>
                  </a:txBody>
                  <a:tcPr>
                    <a:noFill/>
                  </a:tcPr>
                </a:tc>
                <a:tc hMerge="1">
                  <a:txBody>
                    <a:bodyPr/>
                    <a:lstStyle/>
                    <a:p>
                      <a:pPr algn="ctr"/>
                      <a:endParaRPr lang="en-US" sz="1600" dirty="0">
                        <a:solidFill>
                          <a:schemeClr val="accent2">
                            <a:lumMod val="50000"/>
                          </a:schemeClr>
                        </a:solidFill>
                        <a:latin typeface="Montserrat" pitchFamily="2" charset="77"/>
                      </a:endParaRPr>
                    </a:p>
                  </a:txBody>
                  <a:tcPr>
                    <a:noFill/>
                  </a:tcPr>
                </a:tc>
                <a:tc gridSpan="2">
                  <a:txBody>
                    <a:bodyPr/>
                    <a:lstStyle/>
                    <a:p>
                      <a:pPr algn="ctr"/>
                      <a:r>
                        <a:rPr lang="en-US" sz="1600" dirty="0">
                          <a:solidFill>
                            <a:schemeClr val="accent2">
                              <a:lumMod val="50000"/>
                            </a:schemeClr>
                          </a:solidFill>
                          <a:latin typeface="Montserrat" pitchFamily="2" charset="77"/>
                        </a:rPr>
                        <a:t>BRONZE</a:t>
                      </a:r>
                    </a:p>
                  </a:txBody>
                  <a:tcPr>
                    <a:noFill/>
                  </a:tcPr>
                </a:tc>
                <a:tc hMerge="1">
                  <a:txBody>
                    <a:bodyPr/>
                    <a:lstStyle/>
                    <a:p>
                      <a:pPr algn="ctr"/>
                      <a:endParaRPr lang="en-US" sz="1600" dirty="0">
                        <a:solidFill>
                          <a:schemeClr val="accent2">
                            <a:lumMod val="50000"/>
                          </a:schemeClr>
                        </a:solidFill>
                        <a:latin typeface="Montserrat" pitchFamily="2" charset="77"/>
                      </a:endParaRPr>
                    </a:p>
                  </a:txBody>
                  <a:tcPr>
                    <a:noFill/>
                  </a:tcPr>
                </a:tc>
                <a:tc gridSpan="2">
                  <a:txBody>
                    <a:bodyPr/>
                    <a:lstStyle/>
                    <a:p>
                      <a:pPr algn="ctr"/>
                      <a:r>
                        <a:rPr lang="en-US" sz="1600" dirty="0">
                          <a:solidFill>
                            <a:schemeClr val="accent2">
                              <a:lumMod val="50000"/>
                            </a:schemeClr>
                          </a:solidFill>
                          <a:latin typeface="Montserrat" pitchFamily="2" charset="77"/>
                        </a:rPr>
                        <a:t>SILVER</a:t>
                      </a:r>
                    </a:p>
                  </a:txBody>
                  <a:tcPr>
                    <a:noFill/>
                  </a:tcPr>
                </a:tc>
                <a:tc hMerge="1">
                  <a:txBody>
                    <a:bodyPr/>
                    <a:lstStyle/>
                    <a:p>
                      <a:pPr algn="ctr"/>
                      <a:endParaRPr lang="en-US" sz="1600" dirty="0">
                        <a:solidFill>
                          <a:schemeClr val="accent2">
                            <a:lumMod val="50000"/>
                          </a:schemeClr>
                        </a:solidFill>
                        <a:latin typeface="Montserrat" pitchFamily="2" charset="77"/>
                      </a:endParaRPr>
                    </a:p>
                  </a:txBody>
                  <a:tcPr>
                    <a:noFill/>
                  </a:tcPr>
                </a:tc>
                <a:tc>
                  <a:txBody>
                    <a:bodyPr/>
                    <a:lstStyle/>
                    <a:p>
                      <a:pPr algn="ctr"/>
                      <a:r>
                        <a:rPr lang="en-US" sz="1600" dirty="0">
                          <a:solidFill>
                            <a:schemeClr val="accent2">
                              <a:lumMod val="50000"/>
                            </a:schemeClr>
                          </a:solidFill>
                          <a:latin typeface="Montserrat" pitchFamily="2" charset="77"/>
                        </a:rPr>
                        <a:t>GOLD</a:t>
                      </a:r>
                    </a:p>
                  </a:txBody>
                  <a:tcPr>
                    <a:noFill/>
                  </a:tcPr>
                </a:tc>
                <a:extLst>
                  <a:ext uri="{0D108BD9-81ED-4DB2-BD59-A6C34878D82A}">
                    <a16:rowId xmlns:a16="http://schemas.microsoft.com/office/drawing/2014/main" val="1690881906"/>
                  </a:ext>
                </a:extLst>
              </a:tr>
              <a:tr h="360809">
                <a:tc gridSpan="7">
                  <a:txBody>
                    <a:bodyPr/>
                    <a:lstStyle/>
                    <a:p>
                      <a:pPr algn="l"/>
                      <a:r>
                        <a:rPr lang="en-US" sz="1800" b="1" dirty="0">
                          <a:solidFill>
                            <a:schemeClr val="accent4"/>
                          </a:solidFill>
                          <a:latin typeface="Montserrat" pitchFamily="2" charset="77"/>
                        </a:rPr>
                        <a:t>         </a:t>
                      </a:r>
                      <a:r>
                        <a:rPr lang="en-US" sz="1800" b="1" dirty="0">
                          <a:solidFill>
                            <a:schemeClr val="bg1"/>
                          </a:solidFill>
                          <a:latin typeface="Montserrat" pitchFamily="2" charset="77"/>
                        </a:rPr>
                        <a:t>   </a:t>
                      </a:r>
                      <a:r>
                        <a:rPr lang="en-US" sz="1600" b="1" dirty="0">
                          <a:solidFill>
                            <a:schemeClr val="bg1"/>
                          </a:solidFill>
                          <a:latin typeface="Montserrat" pitchFamily="2" charset="77"/>
                        </a:rPr>
                        <a:t>MENTAL HEALTH @ WORK</a:t>
                      </a:r>
                      <a:endParaRPr lang="en-US" sz="1800" b="1" dirty="0">
                        <a:solidFill>
                          <a:schemeClr val="bg1"/>
                        </a:solidFill>
                        <a:latin typeface="Montserrat" pitchFamily="2" charset="77"/>
                      </a:endParaRPr>
                    </a:p>
                  </a:txBody>
                  <a:tcPr>
                    <a:solidFill>
                      <a:srgbClr val="C00000"/>
                    </a:solidFill>
                  </a:tcPr>
                </a:tc>
                <a:tc hMerge="1">
                  <a:txBody>
                    <a:bodyPr/>
                    <a:lstStyle/>
                    <a:p>
                      <a:endParaRPr lang="en-US"/>
                    </a:p>
                  </a:txBody>
                  <a:tcPr/>
                </a:tc>
                <a:tc hMerge="1">
                  <a:txBody>
                    <a:bodyPr/>
                    <a:lstStyle/>
                    <a:p>
                      <a:pPr algn="ctr"/>
                      <a:endParaRPr lang="en-US" dirty="0">
                        <a:latin typeface="Montserrat" pitchFamily="2" charset="77"/>
                      </a:endParaRPr>
                    </a:p>
                  </a:txBody>
                  <a:tcPr>
                    <a:solidFill>
                      <a:srgbClr val="C00000"/>
                    </a:solidFill>
                  </a:tcPr>
                </a:tc>
                <a:tc hMerge="1">
                  <a:txBody>
                    <a:bodyPr/>
                    <a:lstStyle/>
                    <a:p>
                      <a:endParaRPr lang="en-US"/>
                    </a:p>
                  </a:txBody>
                  <a:tcPr/>
                </a:tc>
                <a:tc hMerge="1">
                  <a:txBody>
                    <a:bodyPr/>
                    <a:lstStyle/>
                    <a:p>
                      <a:pPr algn="ctr"/>
                      <a:endParaRPr lang="en-US" dirty="0">
                        <a:latin typeface="Montserrat" pitchFamily="2" charset="77"/>
                      </a:endParaRPr>
                    </a:p>
                  </a:txBody>
                  <a:tcPr>
                    <a:solidFill>
                      <a:srgbClr val="C00000"/>
                    </a:solidFill>
                  </a:tcPr>
                </a:tc>
                <a:tc hMerge="1">
                  <a:txBody>
                    <a:bodyPr/>
                    <a:lstStyle/>
                    <a:p>
                      <a:endParaRPr lang="en-US"/>
                    </a:p>
                  </a:txBody>
                  <a:tcPr/>
                </a:tc>
                <a:tc hMerge="1">
                  <a:txBody>
                    <a:bodyPr/>
                    <a:lstStyle/>
                    <a:p>
                      <a:pPr algn="ctr"/>
                      <a:endParaRPr lang="en-US" dirty="0">
                        <a:latin typeface="Montserrat" pitchFamily="2" charset="77"/>
                      </a:endParaRPr>
                    </a:p>
                  </a:txBody>
                  <a:tcPr>
                    <a:solidFill>
                      <a:srgbClr val="C00000"/>
                    </a:solidFill>
                  </a:tcPr>
                </a:tc>
                <a:extLst>
                  <a:ext uri="{0D108BD9-81ED-4DB2-BD59-A6C34878D82A}">
                    <a16:rowId xmlns:a16="http://schemas.microsoft.com/office/drawing/2014/main" val="3575650341"/>
                  </a:ext>
                </a:extLst>
              </a:tr>
              <a:tr h="1347773">
                <a:tc>
                  <a:txBody>
                    <a:bodyPr/>
                    <a:lstStyle/>
                    <a:p>
                      <a:pPr algn="ctr"/>
                      <a:endParaRPr lang="en-US" sz="1100" dirty="0">
                        <a:solidFill>
                          <a:schemeClr val="tx1"/>
                        </a:solidFill>
                        <a:latin typeface="Montserrat" pitchFamily="2" charset="77"/>
                      </a:endParaRPr>
                    </a:p>
                    <a:p>
                      <a:pPr algn="ctr"/>
                      <a:endParaRPr lang="en-US" sz="1100" b="1" dirty="0">
                        <a:solidFill>
                          <a:schemeClr val="tx1"/>
                        </a:solidFill>
                        <a:latin typeface="Montserrat" pitchFamily="2" charset="77"/>
                      </a:endParaRPr>
                    </a:p>
                    <a:p>
                      <a:pPr algn="ctr"/>
                      <a:r>
                        <a:rPr lang="en-US" sz="1400" b="1" dirty="0">
                          <a:solidFill>
                            <a:schemeClr val="tx1"/>
                          </a:solidFill>
                          <a:latin typeface="Montserrat" pitchFamily="2" charset="77"/>
                        </a:rPr>
                        <a:t>LEADERSHIP</a:t>
                      </a:r>
                    </a:p>
                  </a:txBody>
                  <a:tcPr>
                    <a:solidFill>
                      <a:srgbClr val="FFDC9B"/>
                    </a:solidFill>
                  </a:tcPr>
                </a:tc>
                <a:tc gridSpan="2">
                  <a:txBody>
                    <a:bodyPr/>
                    <a:lstStyle/>
                    <a:p>
                      <a:pPr marL="0" marR="0" lvl="0" indent="0" algn="l" rtl="0">
                        <a:lnSpc>
                          <a:spcPct val="100000"/>
                        </a:lnSpc>
                        <a:spcBef>
                          <a:spcPts val="0"/>
                        </a:spcBef>
                        <a:spcAft>
                          <a:spcPts val="0"/>
                        </a:spcAft>
                        <a:buClr>
                          <a:srgbClr val="000000"/>
                        </a:buClr>
                        <a:buSzPts val="700"/>
                        <a:buFont typeface="Montserrat"/>
                        <a:buNone/>
                      </a:pPr>
                      <a:r>
                        <a:rPr lang="en-US" sz="1100" b="1" u="none" strike="noStrike" cap="none">
                          <a:solidFill>
                            <a:schemeClr val="tx1"/>
                          </a:solidFill>
                          <a:latin typeface="Montserrat" panose="020B0604020202020204" charset="0"/>
                          <a:ea typeface="Montserrat"/>
                          <a:cs typeface="Montserrat"/>
                          <a:sym typeface="Montserrat"/>
                        </a:rPr>
                        <a:t> </a:t>
                      </a:r>
                    </a:p>
                    <a:p>
                      <a:pPr marL="0" marR="0" lvl="0" indent="0" algn="l" rtl="0">
                        <a:lnSpc>
                          <a:spcPct val="100000"/>
                        </a:lnSpc>
                        <a:spcBef>
                          <a:spcPts val="0"/>
                        </a:spcBef>
                        <a:spcAft>
                          <a:spcPts val="0"/>
                        </a:spcAft>
                        <a:buClr>
                          <a:srgbClr val="000000"/>
                        </a:buClr>
                        <a:buSzPts val="700"/>
                        <a:buFont typeface="Montserrat"/>
                        <a:buNone/>
                      </a:pPr>
                      <a:r>
                        <a:rPr lang="en-US" sz="1100" b="1" u="sng" strike="noStrike" cap="none">
                          <a:solidFill>
                            <a:schemeClr val="tx1"/>
                          </a:solidFill>
                          <a:latin typeface="Montserrat" panose="020B0604020202020204" charset="0"/>
                          <a:ea typeface="Montserrat"/>
                          <a:cs typeface="Montserrat"/>
                          <a:sym typeface="Montserrat"/>
                        </a:rPr>
                        <a:t>Implement a values-based mental health program throughout the company, </a:t>
                      </a:r>
                      <a:r>
                        <a:rPr lang="en-US" sz="1100" b="0" u="none" strike="noStrike" cap="none">
                          <a:solidFill>
                            <a:schemeClr val="tx1"/>
                          </a:solidFill>
                          <a:latin typeface="Montserrat" panose="020B0604020202020204" charset="0"/>
                          <a:ea typeface="Montserrat"/>
                          <a:cs typeface="Montserrat"/>
                          <a:sym typeface="Montserrat"/>
                        </a:rPr>
                        <a:t>including:</a:t>
                      </a:r>
                    </a:p>
                    <a:p>
                      <a:pPr marL="342900" marR="0" lvl="0" indent="-361950" algn="l" rtl="0">
                        <a:lnSpc>
                          <a:spcPct val="100000"/>
                        </a:lnSpc>
                        <a:spcBef>
                          <a:spcPts val="0"/>
                        </a:spcBef>
                        <a:spcAft>
                          <a:spcPts val="0"/>
                        </a:spcAft>
                        <a:buClr>
                          <a:srgbClr val="000000"/>
                        </a:buClr>
                        <a:buSzPct val="90000"/>
                        <a:buFont typeface="Arial" panose="020B0604020202020204" pitchFamily="34" charset="0"/>
                        <a:buChar char="•"/>
                      </a:pPr>
                      <a:r>
                        <a:rPr lang="en-US" sz="1100" b="0" u="none" strike="noStrike" cap="none">
                          <a:solidFill>
                            <a:schemeClr val="tx1"/>
                          </a:solidFill>
                          <a:latin typeface="Montserrat" panose="020B0604020202020204" charset="0"/>
                          <a:ea typeface="Montserrat"/>
                          <a:cs typeface="Montserrat"/>
                          <a:sym typeface="Montserrat"/>
                        </a:rPr>
                        <a:t>A senior leader in charge of its execution</a:t>
                      </a:r>
                    </a:p>
                    <a:p>
                      <a:pPr marL="342900" marR="0" lvl="0" indent="-361950" algn="l" rtl="0">
                        <a:lnSpc>
                          <a:spcPct val="100000"/>
                        </a:lnSpc>
                        <a:spcBef>
                          <a:spcPts val="0"/>
                        </a:spcBef>
                        <a:spcAft>
                          <a:spcPts val="0"/>
                        </a:spcAft>
                        <a:buClr>
                          <a:srgbClr val="000000"/>
                        </a:buClr>
                        <a:buSzPct val="90000"/>
                        <a:buFont typeface="Arial" panose="020B0604020202020204" pitchFamily="34" charset="0"/>
                        <a:buChar char="•"/>
                      </a:pPr>
                      <a:r>
                        <a:rPr lang="en-US" sz="1100" b="0" u="none" strike="noStrike" cap="none">
                          <a:solidFill>
                            <a:schemeClr val="tx1"/>
                          </a:solidFill>
                          <a:latin typeface="Montserrat" panose="020B0604020202020204" charset="0"/>
                          <a:ea typeface="Montserrat"/>
                          <a:cs typeface="Montserrat"/>
                          <a:sym typeface="Montserrat"/>
                        </a:rPr>
                        <a:t>An appointed steering committee with inclusive representation of all key employee categories. </a:t>
                      </a:r>
                      <a:endParaRPr lang="en-US" sz="1400" b="1" dirty="0">
                        <a:solidFill>
                          <a:schemeClr val="tx1"/>
                        </a:solidFill>
                        <a:latin typeface="Montserrat" pitchFamily="2" charset="77"/>
                      </a:endParaRPr>
                    </a:p>
                  </a:txBody>
                  <a:tcPr marL="68575" marR="68575" marT="0" marB="0">
                    <a:solidFill>
                      <a:srgbClr val="FFDC9B"/>
                    </a:solidFill>
                  </a:tcPr>
                </a:tc>
                <a:tc hMerge="1">
                  <a:txBody>
                    <a:bodyPr/>
                    <a:lstStyle/>
                    <a:p>
                      <a:pPr marL="0" marR="0" lvl="0" indent="0" algn="l" rtl="0">
                        <a:lnSpc>
                          <a:spcPct val="100000"/>
                        </a:lnSpc>
                        <a:spcBef>
                          <a:spcPts val="0"/>
                        </a:spcBef>
                        <a:spcAft>
                          <a:spcPts val="0"/>
                        </a:spcAft>
                        <a:buClr>
                          <a:srgbClr val="000000"/>
                        </a:buClr>
                        <a:buSzPts val="700"/>
                        <a:buFont typeface="Montserrat"/>
                        <a:buNone/>
                      </a:pPr>
                      <a:r>
                        <a:rPr lang="en-US" sz="1100" b="1" u="none" strike="noStrike" cap="none" dirty="0">
                          <a:solidFill>
                            <a:schemeClr val="tx1"/>
                          </a:solidFill>
                          <a:latin typeface="Montserrat" panose="020B0604020202020204" charset="0"/>
                          <a:ea typeface="Montserrat"/>
                          <a:cs typeface="Montserrat"/>
                          <a:sym typeface="Montserrat"/>
                        </a:rPr>
                        <a:t> </a:t>
                      </a:r>
                      <a:endParaRPr sz="1100" b="1" u="none" strike="noStrike" cap="none" dirty="0">
                        <a:solidFill>
                          <a:schemeClr val="tx1"/>
                        </a:solidFill>
                        <a:latin typeface="Montserrat" panose="020B0604020202020204" charset="0"/>
                        <a:ea typeface="Montserrat"/>
                        <a:cs typeface="Montserrat"/>
                        <a:sym typeface="Montserrat"/>
                      </a:endParaRPr>
                    </a:p>
                    <a:p>
                      <a:pPr marL="0" marR="0" lvl="0" indent="0" algn="l" rtl="0">
                        <a:lnSpc>
                          <a:spcPct val="100000"/>
                        </a:lnSpc>
                        <a:spcBef>
                          <a:spcPts val="0"/>
                        </a:spcBef>
                        <a:spcAft>
                          <a:spcPts val="0"/>
                        </a:spcAft>
                        <a:buClr>
                          <a:srgbClr val="000000"/>
                        </a:buClr>
                        <a:buSzPts val="700"/>
                        <a:buFont typeface="Montserrat"/>
                        <a:buNone/>
                      </a:pPr>
                      <a:r>
                        <a:rPr lang="en-US" sz="1100" b="1" u="sng" strike="noStrike" cap="none" dirty="0">
                          <a:solidFill>
                            <a:schemeClr val="tx1"/>
                          </a:solidFill>
                          <a:latin typeface="Montserrat" panose="020B0604020202020204" charset="0"/>
                          <a:ea typeface="Montserrat"/>
                          <a:cs typeface="Montserrat"/>
                          <a:sym typeface="Montserrat"/>
                        </a:rPr>
                        <a:t>Implement a values-based mental health program throughout the company, </a:t>
                      </a:r>
                      <a:r>
                        <a:rPr lang="en-US" sz="1100" b="0" u="none" strike="noStrike" cap="none" dirty="0">
                          <a:solidFill>
                            <a:schemeClr val="tx1"/>
                          </a:solidFill>
                          <a:latin typeface="Montserrat" panose="020B0604020202020204" charset="0"/>
                          <a:ea typeface="Montserrat"/>
                          <a:cs typeface="Montserrat"/>
                          <a:sym typeface="Montserrat"/>
                        </a:rPr>
                        <a:t>including:</a:t>
                      </a:r>
                      <a:endParaRPr sz="1100" b="0" u="none" strike="noStrike" cap="none" dirty="0">
                        <a:solidFill>
                          <a:schemeClr val="tx1"/>
                        </a:solidFill>
                        <a:latin typeface="Montserrat" panose="020B0604020202020204" charset="0"/>
                        <a:ea typeface="Montserrat"/>
                        <a:cs typeface="Montserrat"/>
                        <a:sym typeface="Montserrat"/>
                      </a:endParaRPr>
                    </a:p>
                    <a:p>
                      <a:pPr marL="342900" marR="0" lvl="0" indent="-361950" algn="l" rtl="0">
                        <a:lnSpc>
                          <a:spcPct val="100000"/>
                        </a:lnSpc>
                        <a:spcBef>
                          <a:spcPts val="0"/>
                        </a:spcBef>
                        <a:spcAft>
                          <a:spcPts val="0"/>
                        </a:spcAft>
                        <a:buClr>
                          <a:srgbClr val="000000"/>
                        </a:buClr>
                        <a:buSzPct val="90000"/>
                        <a:buFont typeface="Arial" panose="020B0604020202020204" pitchFamily="34" charset="0"/>
                        <a:buChar char="•"/>
                      </a:pPr>
                      <a:r>
                        <a:rPr lang="en-US" sz="1100" b="0" u="none" strike="noStrike" cap="none" dirty="0">
                          <a:solidFill>
                            <a:schemeClr val="tx1"/>
                          </a:solidFill>
                          <a:latin typeface="Montserrat" panose="020B0604020202020204" charset="0"/>
                          <a:ea typeface="Montserrat"/>
                          <a:cs typeface="Montserrat"/>
                          <a:sym typeface="Montserrat"/>
                        </a:rPr>
                        <a:t>A senior leader in charge of its execution</a:t>
                      </a:r>
                      <a:endParaRPr sz="1100" b="0" u="none" strike="noStrike" cap="none" dirty="0">
                        <a:solidFill>
                          <a:schemeClr val="tx1"/>
                        </a:solidFill>
                        <a:latin typeface="Montserrat" panose="020B0604020202020204" charset="0"/>
                        <a:ea typeface="Montserrat"/>
                        <a:cs typeface="Montserrat"/>
                        <a:sym typeface="Montserrat"/>
                      </a:endParaRPr>
                    </a:p>
                    <a:p>
                      <a:pPr marL="342900" marR="0" lvl="0" indent="-361950" algn="l" rtl="0">
                        <a:lnSpc>
                          <a:spcPct val="100000"/>
                        </a:lnSpc>
                        <a:spcBef>
                          <a:spcPts val="0"/>
                        </a:spcBef>
                        <a:spcAft>
                          <a:spcPts val="0"/>
                        </a:spcAft>
                        <a:buClr>
                          <a:srgbClr val="000000"/>
                        </a:buClr>
                        <a:buSzPct val="90000"/>
                        <a:buFont typeface="Arial" panose="020B0604020202020204" pitchFamily="34" charset="0"/>
                        <a:buChar char="•"/>
                      </a:pPr>
                      <a:r>
                        <a:rPr lang="en-US" sz="1100" b="0" u="none" strike="noStrike" cap="none" dirty="0">
                          <a:solidFill>
                            <a:schemeClr val="tx1"/>
                          </a:solidFill>
                          <a:latin typeface="Montserrat" panose="020B0604020202020204" charset="0"/>
                          <a:ea typeface="Montserrat"/>
                          <a:cs typeface="Montserrat"/>
                          <a:sym typeface="Montserrat"/>
                        </a:rPr>
                        <a:t>An appointed steering committee with inclusive representation of all key employee categories. </a:t>
                      </a:r>
                      <a:endParaRPr sz="1100" b="0" u="none" strike="noStrike" cap="none" dirty="0">
                        <a:solidFill>
                          <a:schemeClr val="tx1"/>
                        </a:solidFill>
                        <a:latin typeface="Montserrat" panose="020B0604020202020204" charset="0"/>
                        <a:ea typeface="Montserrat"/>
                        <a:cs typeface="Montserrat"/>
                        <a:sym typeface="Montserrat"/>
                      </a:endParaRPr>
                    </a:p>
                  </a:txBody>
                  <a:tcPr marL="68575" marR="68575" marT="0" marB="0">
                    <a:solidFill>
                      <a:srgbClr val="FFDC9B"/>
                    </a:solidFill>
                  </a:tcPr>
                </a:tc>
                <a:tc gridSpan="2">
                  <a:txBody>
                    <a:bodyPr/>
                    <a:lstStyle/>
                    <a:p>
                      <a:pPr marL="0" marR="0" lvl="0" indent="0" algn="l" rtl="0">
                        <a:lnSpc>
                          <a:spcPct val="100000"/>
                        </a:lnSpc>
                        <a:spcBef>
                          <a:spcPts val="0"/>
                        </a:spcBef>
                        <a:spcAft>
                          <a:spcPts val="0"/>
                        </a:spcAft>
                        <a:buClr>
                          <a:srgbClr val="000000"/>
                        </a:buClr>
                        <a:buSzPts val="700"/>
                        <a:buFont typeface="Arial"/>
                        <a:buNone/>
                      </a:pPr>
                      <a:endParaRPr lang="en-US" sz="1100" b="1" u="none" strike="noStrike" cap="none" dirty="0">
                        <a:solidFill>
                          <a:schemeClr val="tx1"/>
                        </a:solidFill>
                        <a:latin typeface="Montserrat" panose="020B0604020202020204" charset="0"/>
                        <a:ea typeface="Montserrat"/>
                        <a:cs typeface="Montserrat"/>
                        <a:sym typeface="Montserrat"/>
                      </a:endParaRPr>
                    </a:p>
                    <a:p>
                      <a:pPr marL="0" marR="0" lvl="0" indent="0" algn="l" rtl="0">
                        <a:lnSpc>
                          <a:spcPct val="100000"/>
                        </a:lnSpc>
                        <a:spcBef>
                          <a:spcPts val="0"/>
                        </a:spcBef>
                        <a:spcAft>
                          <a:spcPts val="0"/>
                        </a:spcAft>
                        <a:buClr>
                          <a:srgbClr val="000000"/>
                        </a:buClr>
                        <a:buSzPts val="700"/>
                        <a:buFont typeface="Montserrat"/>
                        <a:buNone/>
                      </a:pPr>
                      <a:r>
                        <a:rPr lang="en-US" sz="1100" b="1" u="sng" strike="noStrike" cap="none" dirty="0">
                          <a:solidFill>
                            <a:schemeClr val="tx1"/>
                          </a:solidFill>
                          <a:latin typeface="Montserrat" panose="020B0604020202020204" charset="0"/>
                          <a:ea typeface="Montserrat"/>
                          <a:cs typeface="Montserrat"/>
                          <a:sym typeface="Montserrat"/>
                        </a:rPr>
                        <a:t>Continuing monitoring &amp; evaluation: </a:t>
                      </a:r>
                    </a:p>
                    <a:p>
                      <a:pPr marL="0" marR="0" lvl="0" indent="0" algn="l" rtl="0">
                        <a:lnSpc>
                          <a:spcPct val="100000"/>
                        </a:lnSpc>
                        <a:spcBef>
                          <a:spcPts val="0"/>
                        </a:spcBef>
                        <a:spcAft>
                          <a:spcPts val="0"/>
                        </a:spcAft>
                        <a:buClr>
                          <a:srgbClr val="000000"/>
                        </a:buClr>
                        <a:buSzPts val="700"/>
                        <a:buFont typeface="Montserrat"/>
                        <a:buNone/>
                      </a:pPr>
                      <a:r>
                        <a:rPr lang="en-US" sz="1100" b="1" u="none" strike="noStrike" cap="none" dirty="0">
                          <a:solidFill>
                            <a:schemeClr val="tx1"/>
                          </a:solidFill>
                          <a:latin typeface="Montserrat" panose="020B0604020202020204" charset="0"/>
                          <a:ea typeface="Montserrat"/>
                          <a:cs typeface="Montserrat"/>
                          <a:sym typeface="Montserrat"/>
                        </a:rPr>
                        <a:t> </a:t>
                      </a:r>
                    </a:p>
                    <a:p>
                      <a:pPr marL="171450" marR="0" lvl="0" indent="-196850" algn="l" rtl="0">
                        <a:lnSpc>
                          <a:spcPct val="100000"/>
                        </a:lnSpc>
                        <a:spcBef>
                          <a:spcPts val="0"/>
                        </a:spcBef>
                        <a:spcAft>
                          <a:spcPts val="0"/>
                        </a:spcAft>
                        <a:buClr>
                          <a:srgbClr val="000000"/>
                        </a:buClr>
                        <a:buSzPts val="1100"/>
                        <a:buFont typeface="Arial"/>
                        <a:buChar char="•"/>
                      </a:pPr>
                      <a:r>
                        <a:rPr lang="en-US" sz="1100" b="0" u="none" strike="noStrike" cap="none" dirty="0">
                          <a:solidFill>
                            <a:schemeClr val="tx1"/>
                          </a:solidFill>
                          <a:latin typeface="Montserrat" panose="020B0604020202020204" charset="0"/>
                          <a:ea typeface="Montserrat"/>
                          <a:cs typeface="Montserrat"/>
                          <a:sym typeface="Montserrat"/>
                        </a:rPr>
                        <a:t>Impact of program evaluated annually</a:t>
                      </a:r>
                    </a:p>
                    <a:p>
                      <a:pPr marL="171450" marR="0" lvl="0" indent="-196850" algn="l" rtl="0">
                        <a:lnSpc>
                          <a:spcPct val="100000"/>
                        </a:lnSpc>
                        <a:spcBef>
                          <a:spcPts val="0"/>
                        </a:spcBef>
                        <a:spcAft>
                          <a:spcPts val="0"/>
                        </a:spcAft>
                        <a:buSzPts val="1100"/>
                        <a:buFont typeface="Arial"/>
                        <a:buChar char="•"/>
                      </a:pPr>
                      <a:r>
                        <a:rPr lang="en-US" sz="1100" b="0" u="none" strike="noStrike" cap="none" dirty="0">
                          <a:solidFill>
                            <a:schemeClr val="tx1"/>
                          </a:solidFill>
                          <a:latin typeface="Montserrat" panose="020B0604020202020204" charset="0"/>
                          <a:ea typeface="Montserrat"/>
                          <a:cs typeface="Montserrat"/>
                          <a:sym typeface="Montserrat"/>
                        </a:rPr>
                        <a:t>Employee satisfaction surveys routinely conducted</a:t>
                      </a:r>
                      <a:endParaRPr lang="en-US" sz="1400" b="1" dirty="0">
                        <a:solidFill>
                          <a:schemeClr val="tx1"/>
                        </a:solidFill>
                        <a:latin typeface="Montserrat" pitchFamily="2" charset="77"/>
                      </a:endParaRPr>
                    </a:p>
                  </a:txBody>
                  <a:tcPr marL="68575" marR="68575" marT="0" marB="0">
                    <a:solidFill>
                      <a:srgbClr val="FFDC9B"/>
                    </a:solidFill>
                  </a:tcPr>
                </a:tc>
                <a:tc hMerge="1">
                  <a:txBody>
                    <a:bodyPr/>
                    <a:lstStyle/>
                    <a:p>
                      <a:pPr marL="0" marR="0" lvl="0" indent="0" algn="l" rtl="0">
                        <a:lnSpc>
                          <a:spcPct val="100000"/>
                        </a:lnSpc>
                        <a:spcBef>
                          <a:spcPts val="0"/>
                        </a:spcBef>
                        <a:spcAft>
                          <a:spcPts val="0"/>
                        </a:spcAft>
                        <a:buClr>
                          <a:srgbClr val="000000"/>
                        </a:buClr>
                        <a:buSzPts val="700"/>
                        <a:buFont typeface="Arial"/>
                        <a:buNone/>
                      </a:pPr>
                      <a:endParaRPr sz="1100" b="1" u="none" strike="noStrike" cap="none" dirty="0">
                        <a:solidFill>
                          <a:schemeClr val="tx1"/>
                        </a:solidFill>
                        <a:latin typeface="Montserrat" panose="020B0604020202020204" charset="0"/>
                        <a:ea typeface="Montserrat"/>
                        <a:cs typeface="Montserrat"/>
                        <a:sym typeface="Montserrat"/>
                      </a:endParaRPr>
                    </a:p>
                    <a:p>
                      <a:pPr marL="0" marR="0" lvl="0" indent="0" algn="l" rtl="0">
                        <a:lnSpc>
                          <a:spcPct val="100000"/>
                        </a:lnSpc>
                        <a:spcBef>
                          <a:spcPts val="0"/>
                        </a:spcBef>
                        <a:spcAft>
                          <a:spcPts val="0"/>
                        </a:spcAft>
                        <a:buClr>
                          <a:srgbClr val="000000"/>
                        </a:buClr>
                        <a:buSzPts val="700"/>
                        <a:buFont typeface="Montserrat"/>
                        <a:buNone/>
                      </a:pPr>
                      <a:r>
                        <a:rPr lang="en-US" sz="1100" b="1" u="none" strike="noStrike" cap="none" dirty="0">
                          <a:solidFill>
                            <a:schemeClr val="tx1"/>
                          </a:solidFill>
                          <a:latin typeface="Montserrat" panose="020B0604020202020204" charset="0"/>
                          <a:ea typeface="Montserrat"/>
                          <a:cs typeface="Montserrat"/>
                          <a:sym typeface="Montserrat"/>
                        </a:rPr>
                        <a:t>C</a:t>
                      </a:r>
                      <a:r>
                        <a:rPr lang="en-US" sz="1100" b="1" u="sng" strike="noStrike" cap="none" dirty="0">
                          <a:solidFill>
                            <a:schemeClr val="tx1"/>
                          </a:solidFill>
                          <a:latin typeface="Montserrat" panose="020B0604020202020204" charset="0"/>
                          <a:ea typeface="Montserrat"/>
                          <a:cs typeface="Montserrat"/>
                          <a:sym typeface="Montserrat"/>
                        </a:rPr>
                        <a:t>ontinuing monitoring &amp; evaluation: </a:t>
                      </a:r>
                      <a:endParaRPr sz="1100" b="1" u="sng" strike="noStrike" cap="none" dirty="0">
                        <a:solidFill>
                          <a:schemeClr val="tx1"/>
                        </a:solidFill>
                        <a:latin typeface="Montserrat" panose="020B0604020202020204" charset="0"/>
                        <a:ea typeface="Montserrat"/>
                        <a:cs typeface="Montserrat"/>
                        <a:sym typeface="Montserrat"/>
                      </a:endParaRPr>
                    </a:p>
                    <a:p>
                      <a:pPr marL="0" marR="0" lvl="0" indent="0" algn="l" rtl="0">
                        <a:lnSpc>
                          <a:spcPct val="100000"/>
                        </a:lnSpc>
                        <a:spcBef>
                          <a:spcPts val="0"/>
                        </a:spcBef>
                        <a:spcAft>
                          <a:spcPts val="0"/>
                        </a:spcAft>
                        <a:buClr>
                          <a:srgbClr val="000000"/>
                        </a:buClr>
                        <a:buSzPts val="700"/>
                        <a:buFont typeface="Montserrat"/>
                        <a:buNone/>
                      </a:pPr>
                      <a:r>
                        <a:rPr lang="en-US" sz="1100" b="1" u="none" strike="noStrike" cap="none" dirty="0">
                          <a:solidFill>
                            <a:schemeClr val="tx1"/>
                          </a:solidFill>
                          <a:latin typeface="Montserrat" panose="020B0604020202020204" charset="0"/>
                          <a:ea typeface="Montserrat"/>
                          <a:cs typeface="Montserrat"/>
                          <a:sym typeface="Montserrat"/>
                        </a:rPr>
                        <a:t> </a:t>
                      </a:r>
                      <a:endParaRPr sz="1100" b="1" u="none" strike="noStrike" cap="none" dirty="0">
                        <a:solidFill>
                          <a:schemeClr val="tx1"/>
                        </a:solidFill>
                        <a:latin typeface="Montserrat" panose="020B0604020202020204" charset="0"/>
                        <a:ea typeface="Montserrat"/>
                        <a:cs typeface="Montserrat"/>
                        <a:sym typeface="Montserrat"/>
                      </a:endParaRPr>
                    </a:p>
                    <a:p>
                      <a:pPr marL="171450" marR="0" lvl="0" indent="-196850" algn="l" rtl="0">
                        <a:lnSpc>
                          <a:spcPct val="100000"/>
                        </a:lnSpc>
                        <a:spcBef>
                          <a:spcPts val="0"/>
                        </a:spcBef>
                        <a:spcAft>
                          <a:spcPts val="0"/>
                        </a:spcAft>
                        <a:buClr>
                          <a:srgbClr val="000000"/>
                        </a:buClr>
                        <a:buSzPts val="1100"/>
                        <a:buFont typeface="Arial"/>
                        <a:buChar char="•"/>
                      </a:pPr>
                      <a:r>
                        <a:rPr lang="en-US" sz="1100" b="0" u="none" strike="noStrike" cap="none" dirty="0">
                          <a:solidFill>
                            <a:schemeClr val="tx1"/>
                          </a:solidFill>
                          <a:latin typeface="Montserrat" panose="020B0604020202020204" charset="0"/>
                          <a:ea typeface="Montserrat"/>
                          <a:cs typeface="Montserrat"/>
                          <a:sym typeface="Montserrat"/>
                        </a:rPr>
                        <a:t>Impact of program evaluated annually</a:t>
                      </a:r>
                    </a:p>
                    <a:p>
                      <a:pPr marL="171450" marR="0" lvl="0" indent="-196850" algn="l" rtl="0">
                        <a:lnSpc>
                          <a:spcPct val="100000"/>
                        </a:lnSpc>
                        <a:spcBef>
                          <a:spcPts val="0"/>
                        </a:spcBef>
                        <a:spcAft>
                          <a:spcPts val="0"/>
                        </a:spcAft>
                        <a:buClr>
                          <a:srgbClr val="000000"/>
                        </a:buClr>
                        <a:buSzPts val="1100"/>
                        <a:buFont typeface="Arial"/>
                        <a:buChar char="•"/>
                      </a:pPr>
                      <a:endParaRPr sz="1100" b="0" u="none" strike="noStrike" cap="none" dirty="0">
                        <a:solidFill>
                          <a:schemeClr val="tx1"/>
                        </a:solidFill>
                        <a:latin typeface="Montserrat" panose="020B0604020202020204" charset="0"/>
                        <a:ea typeface="Montserrat"/>
                        <a:cs typeface="Montserrat"/>
                        <a:sym typeface="Montserrat"/>
                      </a:endParaRPr>
                    </a:p>
                    <a:p>
                      <a:pPr marL="171450" marR="0" lvl="0" indent="-196850" algn="l" rtl="0">
                        <a:lnSpc>
                          <a:spcPct val="100000"/>
                        </a:lnSpc>
                        <a:spcBef>
                          <a:spcPts val="0"/>
                        </a:spcBef>
                        <a:spcAft>
                          <a:spcPts val="0"/>
                        </a:spcAft>
                        <a:buSzPts val="1100"/>
                        <a:buFont typeface="Arial"/>
                        <a:buChar char="•"/>
                      </a:pPr>
                      <a:r>
                        <a:rPr lang="en-US" sz="1100" b="0" u="none" strike="noStrike" cap="none" dirty="0">
                          <a:solidFill>
                            <a:schemeClr val="tx1"/>
                          </a:solidFill>
                          <a:latin typeface="Montserrat" panose="020B0604020202020204" charset="0"/>
                          <a:ea typeface="Montserrat"/>
                          <a:cs typeface="Montserrat"/>
                          <a:sym typeface="Montserrat"/>
                        </a:rPr>
                        <a:t>Employee satisfaction surveys routinely conducted</a:t>
                      </a:r>
                      <a:endParaRPr sz="1100" b="0" u="none" strike="noStrike" cap="none" dirty="0">
                        <a:solidFill>
                          <a:schemeClr val="tx1"/>
                        </a:solidFill>
                        <a:latin typeface="Montserrat" panose="020B0604020202020204" charset="0"/>
                        <a:ea typeface="Montserrat"/>
                        <a:cs typeface="Montserrat"/>
                        <a:sym typeface="Montserrat"/>
                      </a:endParaRPr>
                    </a:p>
                  </a:txBody>
                  <a:tcPr marL="68575" marR="68575" marT="0" marB="0">
                    <a:solidFill>
                      <a:srgbClr val="FFDC9B"/>
                    </a:solidFill>
                  </a:tcPr>
                </a:tc>
                <a:tc gridSpan="2">
                  <a:txBody>
                    <a:bodyPr/>
                    <a:lstStyle/>
                    <a:p>
                      <a:pPr marL="171450" marR="0" lvl="0" indent="-171450" algn="l" rtl="0">
                        <a:lnSpc>
                          <a:spcPct val="115000"/>
                        </a:lnSpc>
                        <a:spcBef>
                          <a:spcPts val="0"/>
                        </a:spcBef>
                        <a:spcAft>
                          <a:spcPts val="0"/>
                        </a:spcAft>
                        <a:buClr>
                          <a:srgbClr val="9B0000"/>
                        </a:buClr>
                        <a:buSzPct val="90000"/>
                        <a:buFont typeface="Arial" panose="020B0604020202020204" pitchFamily="34" charset="0"/>
                        <a:buChar char="•"/>
                      </a:pPr>
                      <a:endParaRPr lang="en-US" sz="1100" b="1" u="none" strike="noStrike" cap="none" dirty="0">
                        <a:solidFill>
                          <a:schemeClr val="tx1"/>
                        </a:solidFill>
                        <a:latin typeface="Montserrat" panose="020B0604020202020204" charset="0"/>
                        <a:ea typeface="Montserrat"/>
                        <a:cs typeface="Montserrat"/>
                        <a:sym typeface="Montserrat"/>
                      </a:endParaRPr>
                    </a:p>
                    <a:p>
                      <a:pPr marL="171450" marR="0" lvl="0" indent="-184150" algn="l" rtl="0">
                        <a:lnSpc>
                          <a:spcPct val="100000"/>
                        </a:lnSpc>
                        <a:spcBef>
                          <a:spcPts val="0"/>
                        </a:spcBef>
                        <a:spcAft>
                          <a:spcPts val="0"/>
                        </a:spcAft>
                        <a:buClr>
                          <a:srgbClr val="9B0000"/>
                        </a:buClr>
                        <a:buSzPct val="90000"/>
                        <a:buFont typeface="Arial" panose="020B0604020202020204" pitchFamily="34" charset="0"/>
                        <a:buChar char="•"/>
                      </a:pPr>
                      <a:r>
                        <a:rPr lang="en-US" sz="1100" b="0" u="none" strike="noStrike" cap="none" dirty="0">
                          <a:solidFill>
                            <a:schemeClr val="tx1"/>
                          </a:solidFill>
                          <a:latin typeface="Montserrat" panose="020B0604020202020204" charset="0"/>
                          <a:ea typeface="Montserrat"/>
                          <a:cs typeface="Montserrat"/>
                          <a:sym typeface="Montserrat"/>
                        </a:rPr>
                        <a:t>Leadership should invest in making mental health programs sustainable   </a:t>
                      </a:r>
                    </a:p>
                    <a:p>
                      <a:pPr marL="171450" marR="0" lvl="0" indent="-184150" algn="l" rtl="0">
                        <a:lnSpc>
                          <a:spcPct val="100000"/>
                        </a:lnSpc>
                        <a:spcBef>
                          <a:spcPts val="0"/>
                        </a:spcBef>
                        <a:spcAft>
                          <a:spcPts val="0"/>
                        </a:spcAft>
                        <a:buClr>
                          <a:srgbClr val="9B0000"/>
                        </a:buClr>
                        <a:buSzPct val="90000"/>
                        <a:buFont typeface="Arial" panose="020B0604020202020204" pitchFamily="34" charset="0"/>
                        <a:buChar char="•"/>
                      </a:pPr>
                      <a:endParaRPr lang="en-US" sz="1100" b="0" u="none" strike="noStrike" cap="none" dirty="0">
                        <a:solidFill>
                          <a:schemeClr val="tx1"/>
                        </a:solidFill>
                        <a:latin typeface="Montserrat" panose="020B0604020202020204" charset="0"/>
                        <a:ea typeface="Montserrat"/>
                        <a:cs typeface="Montserrat"/>
                        <a:sym typeface="Montserrat"/>
                      </a:endParaRPr>
                    </a:p>
                    <a:p>
                      <a:pPr marL="171450" marR="0" lvl="0" indent="-184150" algn="l" rtl="0">
                        <a:lnSpc>
                          <a:spcPct val="100000"/>
                        </a:lnSpc>
                        <a:spcBef>
                          <a:spcPts val="0"/>
                        </a:spcBef>
                        <a:spcAft>
                          <a:spcPts val="0"/>
                        </a:spcAft>
                        <a:buClr>
                          <a:srgbClr val="9B0000"/>
                        </a:buClr>
                        <a:buSzPct val="90000"/>
                        <a:buFont typeface="Arial" panose="020B0604020202020204" pitchFamily="34" charset="0"/>
                        <a:buChar char="•"/>
                      </a:pPr>
                      <a:r>
                        <a:rPr lang="en-US" sz="1100" b="0" u="none" strike="noStrike" cap="none" dirty="0">
                          <a:solidFill>
                            <a:schemeClr val="tx1"/>
                          </a:solidFill>
                          <a:latin typeface="Montserrat" panose="020B0604020202020204" charset="0"/>
                          <a:ea typeface="Montserrat"/>
                          <a:cs typeface="Montserrat"/>
                          <a:sym typeface="Montserrat"/>
                        </a:rPr>
                        <a:t>Affirmative recruitment and career advancement policy for persons with disabilities including psychosocial disabilities</a:t>
                      </a:r>
                      <a:br>
                        <a:rPr lang="en-US" sz="1100" b="1" u="none" strike="noStrike" cap="none" dirty="0">
                          <a:solidFill>
                            <a:schemeClr val="tx1"/>
                          </a:solidFill>
                          <a:latin typeface="Montserrat" panose="020B0604020202020204" charset="0"/>
                          <a:ea typeface="Montserrat"/>
                          <a:cs typeface="Montserrat"/>
                          <a:sym typeface="Montserrat"/>
                        </a:rPr>
                      </a:br>
                      <a:endParaRPr lang="en-US" sz="1400" b="1" dirty="0">
                        <a:solidFill>
                          <a:schemeClr val="tx1"/>
                        </a:solidFill>
                        <a:latin typeface="Montserrat" pitchFamily="2" charset="77"/>
                      </a:endParaRPr>
                    </a:p>
                  </a:txBody>
                  <a:tcPr marL="68575" marR="68575" marT="0" marB="0">
                    <a:solidFill>
                      <a:srgbClr val="FFDC9B"/>
                    </a:solidFill>
                  </a:tcPr>
                </a:tc>
                <a:tc hMerge="1">
                  <a:txBody>
                    <a:bodyPr/>
                    <a:lstStyle/>
                    <a:p>
                      <a:pPr marL="171450" marR="0" lvl="0" indent="-171450" algn="l" rtl="0">
                        <a:lnSpc>
                          <a:spcPct val="115000"/>
                        </a:lnSpc>
                        <a:spcBef>
                          <a:spcPts val="0"/>
                        </a:spcBef>
                        <a:spcAft>
                          <a:spcPts val="0"/>
                        </a:spcAft>
                        <a:buClr>
                          <a:srgbClr val="9B0000"/>
                        </a:buClr>
                        <a:buSzPct val="90000"/>
                        <a:buFont typeface="Arial" panose="020B0604020202020204" pitchFamily="34" charset="0"/>
                        <a:buChar char="•"/>
                      </a:pPr>
                      <a:endParaRPr lang="en-US" sz="1100" b="1" u="none" strike="noStrike" cap="none" dirty="0">
                        <a:solidFill>
                          <a:schemeClr val="tx1"/>
                        </a:solidFill>
                        <a:latin typeface="Montserrat" panose="020B0604020202020204" charset="0"/>
                        <a:ea typeface="Montserrat"/>
                        <a:cs typeface="Montserrat"/>
                        <a:sym typeface="Montserrat"/>
                      </a:endParaRPr>
                    </a:p>
                    <a:p>
                      <a:pPr marL="171450" marR="0" lvl="0" indent="-184150" algn="l" rtl="0">
                        <a:lnSpc>
                          <a:spcPct val="100000"/>
                        </a:lnSpc>
                        <a:spcBef>
                          <a:spcPts val="0"/>
                        </a:spcBef>
                        <a:spcAft>
                          <a:spcPts val="0"/>
                        </a:spcAft>
                        <a:buClr>
                          <a:srgbClr val="9B0000"/>
                        </a:buClr>
                        <a:buSzPct val="90000"/>
                        <a:buFont typeface="Arial" panose="020B0604020202020204" pitchFamily="34" charset="0"/>
                        <a:buChar char="•"/>
                      </a:pPr>
                      <a:r>
                        <a:rPr lang="en-US" sz="1100" b="0" u="none" strike="noStrike" cap="none" dirty="0">
                          <a:solidFill>
                            <a:schemeClr val="tx1"/>
                          </a:solidFill>
                          <a:latin typeface="Montserrat" panose="020B0604020202020204" charset="0"/>
                          <a:ea typeface="Montserrat"/>
                          <a:cs typeface="Montserrat"/>
                          <a:sym typeface="Montserrat"/>
                        </a:rPr>
                        <a:t>Leadership should invest in making mental health programs sustainable   </a:t>
                      </a:r>
                    </a:p>
                    <a:p>
                      <a:pPr marL="171450" marR="0" lvl="0" indent="-184150" algn="l" rtl="0">
                        <a:lnSpc>
                          <a:spcPct val="100000"/>
                        </a:lnSpc>
                        <a:spcBef>
                          <a:spcPts val="0"/>
                        </a:spcBef>
                        <a:spcAft>
                          <a:spcPts val="0"/>
                        </a:spcAft>
                        <a:buClr>
                          <a:srgbClr val="9B0000"/>
                        </a:buClr>
                        <a:buSzPct val="90000"/>
                        <a:buFont typeface="Arial" panose="020B0604020202020204" pitchFamily="34" charset="0"/>
                        <a:buChar char="•"/>
                      </a:pPr>
                      <a:endParaRPr lang="en-US" sz="1100" b="0" u="none" strike="noStrike" cap="none" dirty="0">
                        <a:solidFill>
                          <a:schemeClr val="tx1"/>
                        </a:solidFill>
                        <a:latin typeface="Montserrat" panose="020B0604020202020204" charset="0"/>
                        <a:ea typeface="Montserrat"/>
                        <a:cs typeface="Montserrat"/>
                        <a:sym typeface="Montserrat"/>
                      </a:endParaRPr>
                    </a:p>
                    <a:p>
                      <a:pPr marL="171450" marR="0" lvl="0" indent="-184150" algn="l" rtl="0">
                        <a:lnSpc>
                          <a:spcPct val="100000"/>
                        </a:lnSpc>
                        <a:spcBef>
                          <a:spcPts val="0"/>
                        </a:spcBef>
                        <a:spcAft>
                          <a:spcPts val="0"/>
                        </a:spcAft>
                        <a:buClr>
                          <a:srgbClr val="9B0000"/>
                        </a:buClr>
                        <a:buSzPct val="90000"/>
                        <a:buFont typeface="Arial" panose="020B0604020202020204" pitchFamily="34" charset="0"/>
                        <a:buChar char="•"/>
                      </a:pPr>
                      <a:r>
                        <a:rPr lang="en-US" sz="1100" b="0" u="none" strike="noStrike" cap="none" dirty="0">
                          <a:solidFill>
                            <a:schemeClr val="tx1"/>
                          </a:solidFill>
                          <a:latin typeface="Montserrat" panose="020B0604020202020204" charset="0"/>
                          <a:ea typeface="Montserrat"/>
                          <a:cs typeface="Montserrat"/>
                          <a:sym typeface="Montserrat"/>
                        </a:rPr>
                        <a:t>Affirmative recruitment and career advancement policy for persons with disabilities including psychosocial disabilities</a:t>
                      </a:r>
                      <a:br>
                        <a:rPr lang="en-US" sz="1100" b="1" u="none" strike="noStrike" cap="none" dirty="0">
                          <a:solidFill>
                            <a:schemeClr val="tx1"/>
                          </a:solidFill>
                          <a:latin typeface="Montserrat" panose="020B0604020202020204" charset="0"/>
                          <a:ea typeface="Montserrat"/>
                          <a:cs typeface="Montserrat"/>
                          <a:sym typeface="Montserrat"/>
                        </a:rPr>
                      </a:br>
                      <a:endParaRPr lang="en-US" sz="1100" b="1" u="none" strike="noStrike" cap="none" dirty="0">
                        <a:solidFill>
                          <a:schemeClr val="tx1"/>
                        </a:solidFill>
                        <a:latin typeface="Montserrat" panose="020B0604020202020204" charset="0"/>
                        <a:ea typeface="Montserrat"/>
                        <a:cs typeface="Montserrat"/>
                        <a:sym typeface="Montserrat"/>
                      </a:endParaRPr>
                    </a:p>
                  </a:txBody>
                  <a:tcPr marL="68575" marR="68575" marT="0" marB="0">
                    <a:solidFill>
                      <a:srgbClr val="FFDC9B"/>
                    </a:solidFill>
                  </a:tcPr>
                </a:tc>
                <a:extLst>
                  <a:ext uri="{0D108BD9-81ED-4DB2-BD59-A6C34878D82A}">
                    <a16:rowId xmlns:a16="http://schemas.microsoft.com/office/drawing/2014/main" val="1141752207"/>
                  </a:ext>
                </a:extLst>
              </a:tr>
              <a:tr h="1955800">
                <a:tc>
                  <a:txBody>
                    <a:bodyPr/>
                    <a:lstStyle/>
                    <a:p>
                      <a:pPr algn="ctr"/>
                      <a:endParaRPr lang="en-US" sz="1100" dirty="0">
                        <a:solidFill>
                          <a:schemeClr val="tx1"/>
                        </a:solidFill>
                        <a:latin typeface="Montserrat" pitchFamily="2" charset="77"/>
                      </a:endParaRPr>
                    </a:p>
                    <a:p>
                      <a:pPr algn="ctr"/>
                      <a:endParaRPr lang="en-US" sz="1100" dirty="0">
                        <a:solidFill>
                          <a:schemeClr val="tx1"/>
                        </a:solidFill>
                        <a:latin typeface="Montserrat" pitchFamily="2" charset="77"/>
                      </a:endParaRPr>
                    </a:p>
                    <a:p>
                      <a:pPr algn="ctr"/>
                      <a:endParaRPr lang="en-US" sz="1100" b="1" dirty="0">
                        <a:solidFill>
                          <a:schemeClr val="tx1"/>
                        </a:solidFill>
                        <a:latin typeface="Montserrat" pitchFamily="2" charset="77"/>
                      </a:endParaRPr>
                    </a:p>
                    <a:p>
                      <a:pPr algn="ctr"/>
                      <a:endParaRPr lang="en-US" sz="1400" b="1" dirty="0">
                        <a:solidFill>
                          <a:schemeClr val="tx1"/>
                        </a:solidFill>
                        <a:latin typeface="Montserrat" pitchFamily="2" charset="77"/>
                      </a:endParaRPr>
                    </a:p>
                    <a:p>
                      <a:pPr algn="ctr"/>
                      <a:r>
                        <a:rPr lang="en-US" sz="1400" b="1" dirty="0">
                          <a:solidFill>
                            <a:schemeClr val="tx1"/>
                          </a:solidFill>
                          <a:latin typeface="Montserrat" pitchFamily="2" charset="77"/>
                        </a:rPr>
                        <a:t>SUPPORTING</a:t>
                      </a:r>
                    </a:p>
                    <a:p>
                      <a:pPr algn="ctr"/>
                      <a:r>
                        <a:rPr lang="en-US" sz="1400" b="1" dirty="0">
                          <a:solidFill>
                            <a:schemeClr val="tx1"/>
                          </a:solidFill>
                          <a:latin typeface="Montserrat" pitchFamily="2" charset="77"/>
                        </a:rPr>
                        <a:t>RECOVERY</a:t>
                      </a:r>
                    </a:p>
                  </a:txBody>
                  <a:tcPr>
                    <a:noFill/>
                  </a:tcPr>
                </a:tc>
                <a:tc gridSpan="2">
                  <a:txBody>
                    <a:bodyPr/>
                    <a:lstStyle/>
                    <a:p>
                      <a:pPr marL="0" marR="0" lvl="0" indent="0" algn="l" rtl="0">
                        <a:lnSpc>
                          <a:spcPct val="115000"/>
                        </a:lnSpc>
                        <a:spcBef>
                          <a:spcPts val="0"/>
                        </a:spcBef>
                        <a:spcAft>
                          <a:spcPts val="0"/>
                        </a:spcAft>
                        <a:buClr>
                          <a:srgbClr val="000000"/>
                        </a:buClr>
                        <a:buSzPts val="700"/>
                        <a:buFont typeface="Arial"/>
                        <a:buNone/>
                      </a:pPr>
                      <a:endParaRPr lang="en-US" sz="1100" b="0" u="sng" strike="noStrike" cap="none" dirty="0">
                        <a:solidFill>
                          <a:schemeClr val="tx1"/>
                        </a:solidFill>
                        <a:latin typeface="Montserrat" panose="020B0604020202020204" charset="0"/>
                        <a:ea typeface="Montserrat"/>
                        <a:cs typeface="Montserrat"/>
                        <a:sym typeface="Montserrat"/>
                      </a:endParaRPr>
                    </a:p>
                    <a:p>
                      <a:pPr marL="0" marR="0" lvl="0" indent="0" algn="l" rtl="0">
                        <a:lnSpc>
                          <a:spcPct val="100000"/>
                        </a:lnSpc>
                        <a:spcBef>
                          <a:spcPts val="0"/>
                        </a:spcBef>
                        <a:spcAft>
                          <a:spcPts val="0"/>
                        </a:spcAft>
                        <a:buClr>
                          <a:srgbClr val="000000"/>
                        </a:buClr>
                        <a:buSzPts val="700"/>
                        <a:buFont typeface="Montserrat"/>
                        <a:buNone/>
                      </a:pPr>
                      <a:r>
                        <a:rPr lang="en-US" sz="1100" b="0" u="none" strike="noStrike" cap="none" dirty="0">
                          <a:solidFill>
                            <a:schemeClr val="tx1"/>
                          </a:solidFill>
                          <a:latin typeface="Montserrat" panose="020B0604020202020204" charset="0"/>
                          <a:ea typeface="Montserrat"/>
                          <a:cs typeface="Montserrat"/>
                          <a:sym typeface="Montserrat"/>
                        </a:rPr>
                        <a:t>Provision of support during treatment and recovery phase of mental disorders such as: </a:t>
                      </a:r>
                    </a:p>
                    <a:p>
                      <a:pPr marL="0" marR="0" lvl="0" indent="25400" algn="l" rtl="0">
                        <a:lnSpc>
                          <a:spcPct val="100000"/>
                        </a:lnSpc>
                        <a:spcBef>
                          <a:spcPts val="0"/>
                        </a:spcBef>
                        <a:spcAft>
                          <a:spcPts val="0"/>
                        </a:spcAft>
                        <a:buClr>
                          <a:srgbClr val="000000"/>
                        </a:buClr>
                        <a:buSzPts val="700"/>
                        <a:buFont typeface="Montserrat"/>
                        <a:buNone/>
                      </a:pPr>
                      <a:r>
                        <a:rPr lang="en-US" sz="1100" b="1" u="none" strike="noStrike" cap="none" dirty="0">
                          <a:solidFill>
                            <a:schemeClr val="tx1"/>
                          </a:solidFill>
                          <a:latin typeface="Montserrat" panose="020B0604020202020204" charset="0"/>
                          <a:ea typeface="Montserrat"/>
                          <a:cs typeface="Montserrat"/>
                          <a:sym typeface="Montserrat"/>
                        </a:rPr>
                        <a:t> </a:t>
                      </a:r>
                    </a:p>
                    <a:p>
                      <a:pPr marL="342900" marR="0" lvl="0" indent="-368300" algn="l" rtl="0">
                        <a:lnSpc>
                          <a:spcPct val="100000"/>
                        </a:lnSpc>
                        <a:spcBef>
                          <a:spcPts val="0"/>
                        </a:spcBef>
                        <a:spcAft>
                          <a:spcPts val="0"/>
                        </a:spcAft>
                        <a:buClr>
                          <a:srgbClr val="9B0000"/>
                        </a:buClr>
                        <a:buSzPct val="90000"/>
                        <a:buFont typeface="Arial" panose="020B0604020202020204" pitchFamily="34" charset="0"/>
                        <a:buChar char="•"/>
                      </a:pPr>
                      <a:r>
                        <a:rPr lang="en-US" sz="1100" b="0" u="none" strike="noStrike" cap="none" dirty="0">
                          <a:solidFill>
                            <a:schemeClr val="tx1"/>
                          </a:solidFill>
                          <a:latin typeface="Montserrat" panose="020B0604020202020204" charset="0"/>
                          <a:ea typeface="Montserrat"/>
                          <a:cs typeface="Montserrat"/>
                          <a:sym typeface="Montserrat"/>
                        </a:rPr>
                        <a:t>Workspace modifications</a:t>
                      </a:r>
                    </a:p>
                    <a:p>
                      <a:pPr marL="342900" marR="0" lvl="0" indent="-368300" algn="l" rtl="0">
                        <a:lnSpc>
                          <a:spcPct val="100000"/>
                        </a:lnSpc>
                        <a:spcBef>
                          <a:spcPts val="0"/>
                        </a:spcBef>
                        <a:spcAft>
                          <a:spcPts val="0"/>
                        </a:spcAft>
                        <a:buClr>
                          <a:srgbClr val="9B0000"/>
                        </a:buClr>
                        <a:buSzPct val="90000"/>
                        <a:buFont typeface="Arial" panose="020B0604020202020204" pitchFamily="34" charset="0"/>
                        <a:buChar char="•"/>
                      </a:pPr>
                      <a:r>
                        <a:rPr lang="en-US" sz="1100" b="0" u="none" strike="noStrike" cap="none" dirty="0">
                          <a:solidFill>
                            <a:schemeClr val="tx1"/>
                          </a:solidFill>
                          <a:latin typeface="Montserrat" panose="020B0604020202020204" charset="0"/>
                          <a:ea typeface="Montserrat"/>
                          <a:cs typeface="Montserrat"/>
                          <a:sym typeface="Montserrat"/>
                        </a:rPr>
                        <a:t>Sick leave allowances</a:t>
                      </a:r>
                    </a:p>
                    <a:p>
                      <a:pPr marL="342900" marR="0" lvl="0" indent="-368300" algn="l" rtl="0">
                        <a:lnSpc>
                          <a:spcPct val="100000"/>
                        </a:lnSpc>
                        <a:spcBef>
                          <a:spcPts val="0"/>
                        </a:spcBef>
                        <a:spcAft>
                          <a:spcPts val="0"/>
                        </a:spcAft>
                        <a:buClr>
                          <a:srgbClr val="9B0000"/>
                        </a:buClr>
                        <a:buSzPct val="90000"/>
                        <a:buFont typeface="Arial" panose="020B0604020202020204" pitchFamily="34" charset="0"/>
                        <a:buChar char="•"/>
                      </a:pPr>
                      <a:r>
                        <a:rPr lang="en-US" sz="1100" b="0" u="none" strike="noStrike" cap="none" dirty="0">
                          <a:solidFill>
                            <a:schemeClr val="tx1"/>
                          </a:solidFill>
                          <a:latin typeface="Montserrat" panose="020B0604020202020204" charset="0"/>
                          <a:ea typeface="Montserrat"/>
                          <a:cs typeface="Montserrat"/>
                          <a:sym typeface="Montserrat"/>
                        </a:rPr>
                        <a:t>Modified supervision</a:t>
                      </a:r>
                    </a:p>
                    <a:p>
                      <a:pPr marL="342900" marR="0" lvl="0" indent="-368300" algn="l" rtl="0">
                        <a:lnSpc>
                          <a:spcPct val="100000"/>
                        </a:lnSpc>
                        <a:spcBef>
                          <a:spcPts val="0"/>
                        </a:spcBef>
                        <a:spcAft>
                          <a:spcPts val="0"/>
                        </a:spcAft>
                        <a:buClr>
                          <a:srgbClr val="9B0000"/>
                        </a:buClr>
                        <a:buSzPct val="90000"/>
                        <a:buFont typeface="Arial" panose="020B0604020202020204" pitchFamily="34" charset="0"/>
                        <a:buChar char="•"/>
                      </a:pPr>
                      <a:r>
                        <a:rPr lang="en-US" sz="1100" b="0" u="none" strike="noStrike" cap="none" dirty="0">
                          <a:solidFill>
                            <a:schemeClr val="tx1"/>
                          </a:solidFill>
                          <a:latin typeface="Montserrat" panose="020B0604020202020204" charset="0"/>
                          <a:ea typeface="Montserrat"/>
                          <a:cs typeface="Montserrat"/>
                          <a:sym typeface="Montserrat"/>
                        </a:rPr>
                        <a:t>Provision of additional technology or  equipment</a:t>
                      </a:r>
                      <a:endParaRPr lang="en-US" sz="1400" b="1" dirty="0">
                        <a:solidFill>
                          <a:schemeClr val="tx1"/>
                        </a:solidFill>
                        <a:latin typeface="Montserrat" pitchFamily="2" charset="77"/>
                      </a:endParaRPr>
                    </a:p>
                  </a:txBody>
                  <a:tcPr marR="68575" marT="0" marB="0">
                    <a:noFill/>
                  </a:tcPr>
                </a:tc>
                <a:tc hMerge="1">
                  <a:txBody>
                    <a:bodyPr/>
                    <a:lstStyle/>
                    <a:p>
                      <a:pPr marL="0" marR="0" lvl="0" indent="0" algn="l" rtl="0">
                        <a:lnSpc>
                          <a:spcPct val="115000"/>
                        </a:lnSpc>
                        <a:spcBef>
                          <a:spcPts val="0"/>
                        </a:spcBef>
                        <a:spcAft>
                          <a:spcPts val="0"/>
                        </a:spcAft>
                        <a:buClr>
                          <a:srgbClr val="000000"/>
                        </a:buClr>
                        <a:buSzPts val="700"/>
                        <a:buFont typeface="Arial"/>
                        <a:buNone/>
                      </a:pPr>
                      <a:endParaRPr sz="1100" b="0" u="sng" strike="noStrike" cap="none" dirty="0">
                        <a:solidFill>
                          <a:schemeClr val="tx1"/>
                        </a:solidFill>
                        <a:latin typeface="Montserrat" panose="020B0604020202020204" charset="0"/>
                        <a:ea typeface="Montserrat"/>
                        <a:cs typeface="Montserrat"/>
                        <a:sym typeface="Montserrat"/>
                      </a:endParaRPr>
                    </a:p>
                    <a:p>
                      <a:pPr marL="0" marR="0" lvl="0" indent="0" algn="l" rtl="0">
                        <a:lnSpc>
                          <a:spcPct val="100000"/>
                        </a:lnSpc>
                        <a:spcBef>
                          <a:spcPts val="0"/>
                        </a:spcBef>
                        <a:spcAft>
                          <a:spcPts val="0"/>
                        </a:spcAft>
                        <a:buClr>
                          <a:srgbClr val="000000"/>
                        </a:buClr>
                        <a:buSzPts val="700"/>
                        <a:buFont typeface="Montserrat"/>
                        <a:buNone/>
                      </a:pPr>
                      <a:r>
                        <a:rPr lang="en-US" sz="1100" b="0" u="none" strike="noStrike" cap="none" dirty="0">
                          <a:solidFill>
                            <a:schemeClr val="tx1"/>
                          </a:solidFill>
                          <a:latin typeface="Montserrat" panose="020B0604020202020204" charset="0"/>
                          <a:ea typeface="Montserrat"/>
                          <a:cs typeface="Montserrat"/>
                          <a:sym typeface="Montserrat"/>
                        </a:rPr>
                        <a:t>Provision of support during treatment and recovery phase of mental disorders such as: </a:t>
                      </a:r>
                      <a:endParaRPr sz="1100" b="0" u="none" strike="noStrike" cap="none" dirty="0">
                        <a:solidFill>
                          <a:schemeClr val="tx1"/>
                        </a:solidFill>
                        <a:latin typeface="Montserrat" panose="020B0604020202020204" charset="0"/>
                        <a:ea typeface="Montserrat"/>
                        <a:cs typeface="Montserrat"/>
                        <a:sym typeface="Montserrat"/>
                      </a:endParaRPr>
                    </a:p>
                    <a:p>
                      <a:pPr marL="0" marR="0" lvl="0" indent="25400" algn="l" rtl="0">
                        <a:lnSpc>
                          <a:spcPct val="100000"/>
                        </a:lnSpc>
                        <a:spcBef>
                          <a:spcPts val="0"/>
                        </a:spcBef>
                        <a:spcAft>
                          <a:spcPts val="0"/>
                        </a:spcAft>
                        <a:buClr>
                          <a:srgbClr val="000000"/>
                        </a:buClr>
                        <a:buSzPts val="700"/>
                        <a:buFont typeface="Montserrat"/>
                        <a:buNone/>
                      </a:pPr>
                      <a:r>
                        <a:rPr lang="en-US" sz="1100" b="1" u="none" strike="noStrike" cap="none" dirty="0">
                          <a:solidFill>
                            <a:schemeClr val="tx1"/>
                          </a:solidFill>
                          <a:latin typeface="Montserrat" panose="020B0604020202020204" charset="0"/>
                          <a:ea typeface="Montserrat"/>
                          <a:cs typeface="Montserrat"/>
                          <a:sym typeface="Montserrat"/>
                        </a:rPr>
                        <a:t> </a:t>
                      </a:r>
                      <a:endParaRPr sz="1100" b="1" u="none" strike="noStrike" cap="none" dirty="0">
                        <a:solidFill>
                          <a:schemeClr val="tx1"/>
                        </a:solidFill>
                        <a:latin typeface="Montserrat" panose="020B0604020202020204" charset="0"/>
                        <a:ea typeface="Montserrat"/>
                        <a:cs typeface="Montserrat"/>
                        <a:sym typeface="Montserrat"/>
                      </a:endParaRPr>
                    </a:p>
                    <a:p>
                      <a:pPr marL="342900" marR="0" lvl="0" indent="-368300" algn="l" rtl="0">
                        <a:lnSpc>
                          <a:spcPct val="100000"/>
                        </a:lnSpc>
                        <a:spcBef>
                          <a:spcPts val="0"/>
                        </a:spcBef>
                        <a:spcAft>
                          <a:spcPts val="0"/>
                        </a:spcAft>
                        <a:buClr>
                          <a:srgbClr val="9B0000"/>
                        </a:buClr>
                        <a:buSzPct val="90000"/>
                        <a:buFont typeface="Arial" panose="020B0604020202020204" pitchFamily="34" charset="0"/>
                        <a:buChar char="•"/>
                      </a:pPr>
                      <a:r>
                        <a:rPr lang="en-US" sz="1100" b="0" u="none" strike="noStrike" cap="none" dirty="0">
                          <a:solidFill>
                            <a:schemeClr val="tx1"/>
                          </a:solidFill>
                          <a:latin typeface="Montserrat" panose="020B0604020202020204" charset="0"/>
                          <a:ea typeface="Montserrat"/>
                          <a:cs typeface="Montserrat"/>
                          <a:sym typeface="Montserrat"/>
                        </a:rPr>
                        <a:t>Workspace modifications</a:t>
                      </a:r>
                    </a:p>
                    <a:p>
                      <a:pPr marL="342900" marR="0" lvl="0" indent="-368300" algn="l" rtl="0">
                        <a:lnSpc>
                          <a:spcPct val="100000"/>
                        </a:lnSpc>
                        <a:spcBef>
                          <a:spcPts val="0"/>
                        </a:spcBef>
                        <a:spcAft>
                          <a:spcPts val="0"/>
                        </a:spcAft>
                        <a:buClr>
                          <a:srgbClr val="9B0000"/>
                        </a:buClr>
                        <a:buSzPct val="90000"/>
                        <a:buFont typeface="Arial" panose="020B0604020202020204" pitchFamily="34" charset="0"/>
                        <a:buChar char="•"/>
                      </a:pPr>
                      <a:endParaRPr sz="1100" b="0" u="none" strike="noStrike" cap="none" dirty="0">
                        <a:solidFill>
                          <a:schemeClr val="tx1"/>
                        </a:solidFill>
                        <a:latin typeface="Montserrat" panose="020B0604020202020204" charset="0"/>
                        <a:ea typeface="Montserrat"/>
                        <a:cs typeface="Montserrat"/>
                        <a:sym typeface="Montserrat"/>
                      </a:endParaRPr>
                    </a:p>
                    <a:p>
                      <a:pPr marL="342900" marR="0" lvl="0" indent="-368300" algn="l" rtl="0">
                        <a:lnSpc>
                          <a:spcPct val="100000"/>
                        </a:lnSpc>
                        <a:spcBef>
                          <a:spcPts val="0"/>
                        </a:spcBef>
                        <a:spcAft>
                          <a:spcPts val="0"/>
                        </a:spcAft>
                        <a:buClr>
                          <a:srgbClr val="9B0000"/>
                        </a:buClr>
                        <a:buSzPct val="90000"/>
                        <a:buFont typeface="Arial" panose="020B0604020202020204" pitchFamily="34" charset="0"/>
                        <a:buChar char="•"/>
                      </a:pPr>
                      <a:r>
                        <a:rPr lang="en-US" sz="1100" b="0" u="none" strike="noStrike" cap="none" dirty="0">
                          <a:solidFill>
                            <a:schemeClr val="tx1"/>
                          </a:solidFill>
                          <a:latin typeface="Montserrat" panose="020B0604020202020204" charset="0"/>
                          <a:ea typeface="Montserrat"/>
                          <a:cs typeface="Montserrat"/>
                          <a:sym typeface="Montserrat"/>
                        </a:rPr>
                        <a:t>Sick leave allowances</a:t>
                      </a:r>
                    </a:p>
                    <a:p>
                      <a:pPr marL="342900" marR="0" lvl="0" indent="-368300" algn="l" rtl="0">
                        <a:lnSpc>
                          <a:spcPct val="100000"/>
                        </a:lnSpc>
                        <a:spcBef>
                          <a:spcPts val="0"/>
                        </a:spcBef>
                        <a:spcAft>
                          <a:spcPts val="0"/>
                        </a:spcAft>
                        <a:buClr>
                          <a:srgbClr val="9B0000"/>
                        </a:buClr>
                        <a:buSzPct val="90000"/>
                        <a:buFont typeface="Arial" panose="020B0604020202020204" pitchFamily="34" charset="0"/>
                        <a:buChar char="•"/>
                      </a:pPr>
                      <a:endParaRPr sz="1100" b="0" u="none" strike="noStrike" cap="none" dirty="0">
                        <a:solidFill>
                          <a:schemeClr val="tx1"/>
                        </a:solidFill>
                        <a:latin typeface="Montserrat" panose="020B0604020202020204" charset="0"/>
                        <a:ea typeface="Montserrat"/>
                        <a:cs typeface="Montserrat"/>
                        <a:sym typeface="Montserrat"/>
                      </a:endParaRPr>
                    </a:p>
                    <a:p>
                      <a:pPr marL="342900" marR="0" lvl="0" indent="-368300" algn="l" rtl="0">
                        <a:lnSpc>
                          <a:spcPct val="100000"/>
                        </a:lnSpc>
                        <a:spcBef>
                          <a:spcPts val="0"/>
                        </a:spcBef>
                        <a:spcAft>
                          <a:spcPts val="0"/>
                        </a:spcAft>
                        <a:buClr>
                          <a:srgbClr val="9B0000"/>
                        </a:buClr>
                        <a:buSzPct val="90000"/>
                        <a:buFont typeface="Arial" panose="020B0604020202020204" pitchFamily="34" charset="0"/>
                        <a:buChar char="•"/>
                      </a:pPr>
                      <a:r>
                        <a:rPr lang="en-US" sz="1100" b="0" u="none" strike="noStrike" cap="none" dirty="0">
                          <a:solidFill>
                            <a:schemeClr val="tx1"/>
                          </a:solidFill>
                          <a:latin typeface="Montserrat" panose="020B0604020202020204" charset="0"/>
                          <a:ea typeface="Montserrat"/>
                          <a:cs typeface="Montserrat"/>
                          <a:sym typeface="Montserrat"/>
                        </a:rPr>
                        <a:t>Modified supervision</a:t>
                      </a:r>
                    </a:p>
                    <a:p>
                      <a:pPr marL="342900" marR="0" lvl="0" indent="-368300" algn="l" rtl="0">
                        <a:lnSpc>
                          <a:spcPct val="100000"/>
                        </a:lnSpc>
                        <a:spcBef>
                          <a:spcPts val="0"/>
                        </a:spcBef>
                        <a:spcAft>
                          <a:spcPts val="0"/>
                        </a:spcAft>
                        <a:buClr>
                          <a:srgbClr val="9B0000"/>
                        </a:buClr>
                        <a:buSzPct val="90000"/>
                        <a:buFont typeface="Arial" panose="020B0604020202020204" pitchFamily="34" charset="0"/>
                        <a:buChar char="•"/>
                      </a:pPr>
                      <a:endParaRPr lang="en-US" sz="1100" b="0" u="none" strike="noStrike" cap="none" dirty="0">
                        <a:solidFill>
                          <a:schemeClr val="tx1"/>
                        </a:solidFill>
                        <a:latin typeface="Montserrat" panose="020B0604020202020204" charset="0"/>
                        <a:ea typeface="Montserrat"/>
                        <a:cs typeface="Montserrat"/>
                        <a:sym typeface="Montserrat"/>
                      </a:endParaRPr>
                    </a:p>
                    <a:p>
                      <a:pPr marL="342900" marR="0" lvl="0" indent="-368300" algn="l" rtl="0">
                        <a:lnSpc>
                          <a:spcPct val="100000"/>
                        </a:lnSpc>
                        <a:spcBef>
                          <a:spcPts val="0"/>
                        </a:spcBef>
                        <a:spcAft>
                          <a:spcPts val="0"/>
                        </a:spcAft>
                        <a:buClr>
                          <a:srgbClr val="9B0000"/>
                        </a:buClr>
                        <a:buSzPct val="90000"/>
                        <a:buFont typeface="Arial" panose="020B0604020202020204" pitchFamily="34" charset="0"/>
                        <a:buChar char="•"/>
                      </a:pPr>
                      <a:r>
                        <a:rPr lang="en-US" sz="1100" b="0" u="none" strike="noStrike" cap="none" dirty="0">
                          <a:solidFill>
                            <a:schemeClr val="tx1"/>
                          </a:solidFill>
                          <a:latin typeface="Montserrat" panose="020B0604020202020204" charset="0"/>
                          <a:ea typeface="Montserrat"/>
                          <a:cs typeface="Montserrat"/>
                          <a:sym typeface="Montserrat"/>
                        </a:rPr>
                        <a:t>Provision of additional technology or  equipment</a:t>
                      </a:r>
                      <a:endParaRPr sz="1100" b="0" u="none" strike="noStrike" cap="none" dirty="0">
                        <a:solidFill>
                          <a:schemeClr val="tx1"/>
                        </a:solidFill>
                        <a:latin typeface="Montserrat" panose="020B0604020202020204" charset="0"/>
                        <a:ea typeface="Montserrat"/>
                        <a:cs typeface="Montserrat"/>
                        <a:sym typeface="Montserrat"/>
                      </a:endParaRPr>
                    </a:p>
                  </a:txBody>
                  <a:tcPr marR="68575" marT="0" marB="0">
                    <a:noFill/>
                  </a:tcPr>
                </a:tc>
                <a:tc gridSpan="2">
                  <a:txBody>
                    <a:bodyPr/>
                    <a:lstStyle/>
                    <a:p>
                      <a:pPr marL="342900" marR="0" lvl="0" indent="-298450" algn="l" rtl="0">
                        <a:lnSpc>
                          <a:spcPct val="115000"/>
                        </a:lnSpc>
                        <a:spcBef>
                          <a:spcPts val="0"/>
                        </a:spcBef>
                        <a:spcAft>
                          <a:spcPts val="0"/>
                        </a:spcAft>
                        <a:buClr>
                          <a:srgbClr val="000000"/>
                        </a:buClr>
                        <a:buSzPts val="700"/>
                        <a:buFont typeface="Arial"/>
                        <a:buNone/>
                      </a:pPr>
                      <a:endParaRPr lang="en-US" sz="1100" b="1" u="none" strike="noStrike" cap="none" dirty="0">
                        <a:solidFill>
                          <a:schemeClr val="tx1"/>
                        </a:solidFill>
                        <a:latin typeface="Montserrat" panose="020B0604020202020204" charset="0"/>
                        <a:ea typeface="Montserrat"/>
                        <a:cs typeface="Montserrat"/>
                        <a:sym typeface="Montserrat"/>
                      </a:endParaRPr>
                    </a:p>
                    <a:p>
                      <a:pPr marL="173736" marR="0" lvl="0" indent="-182880" algn="l" defTabSz="914400" rtl="0" eaLnBrk="1" fontAlgn="auto" latinLnBrk="0" hangingPunct="1">
                        <a:lnSpc>
                          <a:spcPct val="100000"/>
                        </a:lnSpc>
                        <a:spcBef>
                          <a:spcPts val="0"/>
                        </a:spcBef>
                        <a:spcAft>
                          <a:spcPts val="0"/>
                        </a:spcAft>
                        <a:buClr>
                          <a:srgbClr val="9B0000"/>
                        </a:buClr>
                        <a:buSzPct val="90000"/>
                        <a:buFont typeface="Arial"/>
                        <a:buChar char="•"/>
                        <a:tabLst/>
                        <a:defRPr/>
                      </a:pPr>
                      <a:r>
                        <a:rPr lang="en-US" sz="1100" b="1" u="sng" strike="noStrike" cap="none" dirty="0">
                          <a:solidFill>
                            <a:schemeClr val="tx1"/>
                          </a:solidFill>
                          <a:latin typeface="Montserrat" panose="020B0604020202020204" charset="0"/>
                          <a:ea typeface="Montserrat"/>
                          <a:cs typeface="Montserrat"/>
                          <a:sym typeface="Montserrat"/>
                        </a:rPr>
                        <a:t>Health care for employees (e.g. within Employee Assistance Programs (EAPs)) for psychiatric care, psychotherapy and counselling services.</a:t>
                      </a:r>
                    </a:p>
                    <a:p>
                      <a:pPr marL="173736" marR="0" lvl="0" indent="-182880" algn="l" defTabSz="914400" rtl="0" eaLnBrk="1" fontAlgn="auto" latinLnBrk="0" hangingPunct="1">
                        <a:lnSpc>
                          <a:spcPct val="100000"/>
                        </a:lnSpc>
                        <a:spcBef>
                          <a:spcPts val="0"/>
                        </a:spcBef>
                        <a:spcAft>
                          <a:spcPts val="0"/>
                        </a:spcAft>
                        <a:buClr>
                          <a:srgbClr val="9B0000"/>
                        </a:buClr>
                        <a:buSzPct val="90000"/>
                        <a:buFont typeface="Arial"/>
                        <a:buChar char="•"/>
                        <a:tabLst/>
                        <a:defRPr/>
                      </a:pPr>
                      <a:endParaRPr lang="en-US" sz="1100" b="1" u="none" strike="noStrike" cap="none" dirty="0">
                        <a:solidFill>
                          <a:schemeClr val="tx1"/>
                        </a:solidFill>
                        <a:latin typeface="Montserrat" panose="020B0604020202020204" charset="0"/>
                        <a:ea typeface="Montserrat"/>
                        <a:cs typeface="Montserrat"/>
                        <a:sym typeface="Montserrat"/>
                      </a:endParaRPr>
                    </a:p>
                    <a:p>
                      <a:pPr marL="173736" marR="0" lvl="0" indent="-182880" algn="l" rtl="0">
                        <a:lnSpc>
                          <a:spcPct val="100000"/>
                        </a:lnSpc>
                        <a:spcBef>
                          <a:spcPts val="0"/>
                        </a:spcBef>
                        <a:spcAft>
                          <a:spcPts val="0"/>
                        </a:spcAft>
                        <a:buClr>
                          <a:srgbClr val="9B0000"/>
                        </a:buClr>
                        <a:buSzPct val="90000"/>
                        <a:buFont typeface="Arial"/>
                        <a:buChar char="•"/>
                      </a:pPr>
                      <a:r>
                        <a:rPr lang="en-US" sz="1100" b="0" u="none" strike="noStrike" cap="none" dirty="0">
                          <a:solidFill>
                            <a:schemeClr val="tx1"/>
                          </a:solidFill>
                          <a:latin typeface="Montserrat" panose="020B0604020202020204" charset="0"/>
                          <a:ea typeface="Montserrat"/>
                          <a:cs typeface="Montserrat"/>
                          <a:sym typeface="Montserrat"/>
                        </a:rPr>
                        <a:t>Enable a collaborative approach involving   the occupational nurse/physician working  with the employee’s mental health provider.</a:t>
                      </a:r>
                      <a:endParaRPr lang="en-US" sz="1400" b="1" dirty="0">
                        <a:solidFill>
                          <a:schemeClr val="tx1"/>
                        </a:solidFill>
                        <a:latin typeface="Montserrat" pitchFamily="2" charset="77"/>
                      </a:endParaRPr>
                    </a:p>
                  </a:txBody>
                  <a:tcPr marL="68575" marR="68575" marT="0" marB="0">
                    <a:noFill/>
                  </a:tcPr>
                </a:tc>
                <a:tc hMerge="1">
                  <a:txBody>
                    <a:bodyPr/>
                    <a:lstStyle/>
                    <a:p>
                      <a:pPr marL="342900" marR="0" lvl="0" indent="-298450" algn="l" rtl="0">
                        <a:lnSpc>
                          <a:spcPct val="115000"/>
                        </a:lnSpc>
                        <a:spcBef>
                          <a:spcPts val="0"/>
                        </a:spcBef>
                        <a:spcAft>
                          <a:spcPts val="0"/>
                        </a:spcAft>
                        <a:buClr>
                          <a:srgbClr val="000000"/>
                        </a:buClr>
                        <a:buSzPts val="700"/>
                        <a:buFont typeface="Arial"/>
                        <a:buNone/>
                      </a:pPr>
                      <a:endParaRPr sz="1100" b="1" u="none" strike="noStrike" cap="none" dirty="0">
                        <a:solidFill>
                          <a:schemeClr val="tx1"/>
                        </a:solidFill>
                        <a:latin typeface="Montserrat" panose="020B0604020202020204" charset="0"/>
                        <a:ea typeface="Montserrat"/>
                        <a:cs typeface="Montserrat"/>
                        <a:sym typeface="Montserrat"/>
                      </a:endParaRPr>
                    </a:p>
                    <a:p>
                      <a:pPr marL="173736" marR="0" lvl="0" indent="-182880" algn="l" defTabSz="914400" rtl="0" eaLnBrk="1" fontAlgn="auto" latinLnBrk="0" hangingPunct="1">
                        <a:lnSpc>
                          <a:spcPct val="100000"/>
                        </a:lnSpc>
                        <a:spcBef>
                          <a:spcPts val="0"/>
                        </a:spcBef>
                        <a:spcAft>
                          <a:spcPts val="0"/>
                        </a:spcAft>
                        <a:buClr>
                          <a:srgbClr val="9B0000"/>
                        </a:buClr>
                        <a:buSzPct val="90000"/>
                        <a:buFont typeface="Arial"/>
                        <a:buChar char="•"/>
                        <a:tabLst/>
                        <a:defRPr/>
                      </a:pPr>
                      <a:r>
                        <a:rPr lang="en-US" sz="1100" b="1" u="sng" strike="noStrike" cap="none" dirty="0">
                          <a:solidFill>
                            <a:schemeClr val="tx1"/>
                          </a:solidFill>
                          <a:latin typeface="Montserrat" panose="020B0604020202020204" charset="0"/>
                          <a:ea typeface="Montserrat"/>
                          <a:cs typeface="Montserrat"/>
                          <a:sym typeface="Montserrat"/>
                        </a:rPr>
                        <a:t>Health care for employees (e.g. within Employee Assistance Programs (EAPs)) for psychiatric care, psychotherapy and counselling services</a:t>
                      </a:r>
                      <a:endParaRPr lang="en-US" sz="1100" b="1" u="none" strike="noStrike" cap="none" dirty="0">
                        <a:solidFill>
                          <a:schemeClr val="tx1"/>
                        </a:solidFill>
                        <a:latin typeface="Montserrat" panose="020B0604020202020204" charset="0"/>
                        <a:ea typeface="Montserrat"/>
                        <a:cs typeface="Montserrat"/>
                        <a:sym typeface="Montserrat"/>
                      </a:endParaRPr>
                    </a:p>
                    <a:p>
                      <a:pPr marL="173736" marR="0" lvl="0" indent="-182880" algn="l" rtl="0">
                        <a:lnSpc>
                          <a:spcPct val="100000"/>
                        </a:lnSpc>
                        <a:spcBef>
                          <a:spcPts val="0"/>
                        </a:spcBef>
                        <a:spcAft>
                          <a:spcPts val="0"/>
                        </a:spcAft>
                        <a:buClr>
                          <a:srgbClr val="9B0000"/>
                        </a:buClr>
                        <a:buSzPct val="90000"/>
                        <a:buFont typeface="Arial"/>
                        <a:buChar char="•"/>
                      </a:pPr>
                      <a:r>
                        <a:rPr lang="en-US" sz="1100" b="0" u="none" strike="noStrike" cap="none" dirty="0">
                          <a:solidFill>
                            <a:schemeClr val="tx1"/>
                          </a:solidFill>
                          <a:latin typeface="Montserrat" panose="020B0604020202020204" charset="0"/>
                          <a:ea typeface="Montserrat"/>
                          <a:cs typeface="Montserrat"/>
                          <a:sym typeface="Montserrat"/>
                        </a:rPr>
                        <a:t>Enable a collaborative approach involving   the occupational nurse/physician working  with the employee’s mental health provider</a:t>
                      </a:r>
                      <a:endParaRPr sz="1100" b="0" u="none" strike="noStrike" cap="none" dirty="0">
                        <a:solidFill>
                          <a:schemeClr val="tx1"/>
                        </a:solidFill>
                        <a:latin typeface="Montserrat" panose="020B0604020202020204" charset="0"/>
                        <a:ea typeface="Montserrat"/>
                        <a:cs typeface="Montserrat"/>
                        <a:sym typeface="Montserrat"/>
                      </a:endParaRPr>
                    </a:p>
                  </a:txBody>
                  <a:tcPr marL="68575" marR="68575" marT="0" marB="0">
                    <a:noFill/>
                  </a:tcPr>
                </a:tc>
                <a:tc gridSpan="2">
                  <a:txBody>
                    <a:bodyPr/>
                    <a:lstStyle/>
                    <a:p>
                      <a:pPr marL="0" marR="0" lvl="0" indent="0" algn="l" rtl="0">
                        <a:lnSpc>
                          <a:spcPct val="115000"/>
                        </a:lnSpc>
                        <a:spcBef>
                          <a:spcPts val="0"/>
                        </a:spcBef>
                        <a:spcAft>
                          <a:spcPts val="0"/>
                        </a:spcAft>
                        <a:buClr>
                          <a:srgbClr val="000000"/>
                        </a:buClr>
                        <a:buSzPts val="700"/>
                        <a:buFont typeface="Montserrat"/>
                        <a:buNone/>
                      </a:pPr>
                      <a:r>
                        <a:rPr lang="en-US" sz="1100" b="1" u="none" strike="noStrike" cap="none" dirty="0">
                          <a:solidFill>
                            <a:schemeClr val="tx1"/>
                          </a:solidFill>
                          <a:latin typeface="Montserrat" panose="020B0604020202020204" charset="0"/>
                          <a:ea typeface="Montserrat"/>
                          <a:cs typeface="Montserrat"/>
                          <a:sym typeface="Montserrat"/>
                        </a:rPr>
                        <a:t> </a:t>
                      </a:r>
                    </a:p>
                    <a:p>
                      <a:pPr marL="171450" marR="0" lvl="0" indent="-190500" algn="l" rtl="0">
                        <a:lnSpc>
                          <a:spcPct val="100000"/>
                        </a:lnSpc>
                        <a:spcBef>
                          <a:spcPts val="0"/>
                        </a:spcBef>
                        <a:spcAft>
                          <a:spcPts val="0"/>
                        </a:spcAft>
                        <a:buClr>
                          <a:srgbClr val="9B0000"/>
                        </a:buClr>
                        <a:buSzPct val="90000"/>
                        <a:buFont typeface="Arial"/>
                        <a:buChar char="•"/>
                      </a:pPr>
                      <a:r>
                        <a:rPr lang="en-US" sz="1100" b="0" u="none" strike="noStrike" cap="none" dirty="0">
                          <a:solidFill>
                            <a:schemeClr val="tx1"/>
                          </a:solidFill>
                          <a:latin typeface="Montserrat" panose="020B0604020202020204" charset="0"/>
                          <a:ea typeface="Montserrat"/>
                          <a:cs typeface="Montserrat"/>
                          <a:sym typeface="Montserrat"/>
                        </a:rPr>
                        <a:t>Encourage employees with lived experience of mental disorders to run peer support groups (e.g. recovery from mental or substance use disorders or alcohol abuse).</a:t>
                      </a:r>
                    </a:p>
                    <a:p>
                      <a:pPr marL="171450" marR="0" lvl="0" indent="-171450" algn="l" rtl="0">
                        <a:lnSpc>
                          <a:spcPct val="100000"/>
                        </a:lnSpc>
                        <a:spcBef>
                          <a:spcPts val="0"/>
                        </a:spcBef>
                        <a:spcAft>
                          <a:spcPts val="0"/>
                        </a:spcAft>
                        <a:buClr>
                          <a:srgbClr val="9B0000"/>
                        </a:buClr>
                        <a:buSzPct val="90000"/>
                        <a:buFont typeface="Arial" panose="020B0604020202020204" pitchFamily="34" charset="0"/>
                        <a:buChar char="•"/>
                      </a:pPr>
                      <a:r>
                        <a:rPr lang="en-US" sz="1100" b="0" u="none" strike="noStrike" cap="none" dirty="0">
                          <a:solidFill>
                            <a:schemeClr val="tx1"/>
                          </a:solidFill>
                          <a:latin typeface="Montserrat" panose="020B0604020202020204" charset="0"/>
                          <a:ea typeface="Montserrat"/>
                          <a:cs typeface="Montserrat"/>
                          <a:sym typeface="Montserrat"/>
                        </a:rPr>
                        <a:t>Treatment for mental health conditions is </a:t>
                      </a:r>
                      <a:r>
                        <a:rPr lang="en-US" sz="1100" b="0" i="0" u="none" strike="noStrike" cap="none" dirty="0">
                          <a:solidFill>
                            <a:schemeClr val="tx1"/>
                          </a:solidFill>
                          <a:latin typeface="Montserrat" panose="020B0604020202020204" charset="0"/>
                          <a:ea typeface="Montserrat"/>
                          <a:cs typeface="Montserrat"/>
                          <a:sym typeface="Montserrat"/>
                        </a:rPr>
                        <a:t> covered by insurance </a:t>
                      </a:r>
                      <a:br>
                        <a:rPr lang="en-US" sz="1100" b="0" i="0" u="none" strike="noStrike" cap="none" dirty="0">
                          <a:solidFill>
                            <a:schemeClr val="tx1"/>
                          </a:solidFill>
                          <a:latin typeface="Montserrat" panose="020B0604020202020204" charset="0"/>
                          <a:ea typeface="Montserrat"/>
                          <a:cs typeface="Montserrat"/>
                          <a:sym typeface="Montserrat"/>
                        </a:rPr>
                      </a:br>
                      <a:r>
                        <a:rPr lang="en-US" sz="1100" b="0" u="none" strike="noStrike" cap="none" dirty="0">
                          <a:solidFill>
                            <a:schemeClr val="tx1"/>
                          </a:solidFill>
                          <a:latin typeface="Montserrat" panose="020B0604020202020204" charset="0"/>
                          <a:ea typeface="Montserrat"/>
                          <a:cs typeface="Montserrat"/>
                          <a:sym typeface="Montserrat"/>
                        </a:rPr>
                        <a:t>(e.g. for depression </a:t>
                      </a:r>
                      <a:r>
                        <a:rPr lang="en-US" sz="1100" b="0" i="0" u="none" strike="noStrike" cap="none" dirty="0">
                          <a:solidFill>
                            <a:schemeClr val="tx1"/>
                          </a:solidFill>
                          <a:latin typeface="Montserrat" panose="020B0604020202020204" charset="0"/>
                          <a:ea typeface="Montserrat"/>
                          <a:cs typeface="Montserrat"/>
                          <a:sym typeface="Montserrat"/>
                        </a:rPr>
                        <a:t>and anxiety disorders, psychoses, substance abuse,  panic and acute crisis reactions,  </a:t>
                      </a:r>
                      <a:r>
                        <a:rPr lang="en-US" sz="1100" b="0" i="0" u="none" strike="noStrike" cap="none" dirty="0">
                          <a:solidFill>
                            <a:schemeClr val="tx1"/>
                          </a:solidFill>
                          <a:latin typeface="Montserrat" panose="020B0604020202020204" charset="0"/>
                          <a:ea typeface="Calibri"/>
                          <a:cs typeface="Calibri"/>
                          <a:sym typeface="Arial"/>
                        </a:rPr>
                        <a:t>Sleep Disorders,  Adjustment Disorders).</a:t>
                      </a:r>
                      <a:endParaRPr lang="en-US" sz="1400" b="1" dirty="0">
                        <a:solidFill>
                          <a:schemeClr val="tx1"/>
                        </a:solidFill>
                        <a:latin typeface="Montserrat" pitchFamily="2" charset="77"/>
                      </a:endParaRPr>
                    </a:p>
                  </a:txBody>
                  <a:tcPr marL="68575" marR="68575" marT="0" marB="0">
                    <a:noFill/>
                  </a:tcPr>
                </a:tc>
                <a:tc hMerge="1">
                  <a:txBody>
                    <a:bodyPr/>
                    <a:lstStyle/>
                    <a:p>
                      <a:pPr marL="0" marR="0" lvl="0" indent="0" algn="l" rtl="0">
                        <a:lnSpc>
                          <a:spcPct val="115000"/>
                        </a:lnSpc>
                        <a:spcBef>
                          <a:spcPts val="0"/>
                        </a:spcBef>
                        <a:spcAft>
                          <a:spcPts val="0"/>
                        </a:spcAft>
                        <a:buClr>
                          <a:srgbClr val="000000"/>
                        </a:buClr>
                        <a:buSzPts val="700"/>
                        <a:buFont typeface="Montserrat"/>
                        <a:buNone/>
                      </a:pPr>
                      <a:r>
                        <a:rPr lang="en-US" sz="1100" b="1" u="none" strike="noStrike" cap="none" dirty="0">
                          <a:solidFill>
                            <a:schemeClr val="tx1"/>
                          </a:solidFill>
                          <a:latin typeface="Montserrat" panose="020B0604020202020204" charset="0"/>
                          <a:ea typeface="Montserrat"/>
                          <a:cs typeface="Montserrat"/>
                          <a:sym typeface="Montserrat"/>
                        </a:rPr>
                        <a:t> </a:t>
                      </a:r>
                    </a:p>
                    <a:p>
                      <a:pPr marL="171450" marR="0" lvl="0" indent="-190500" algn="l" rtl="0">
                        <a:lnSpc>
                          <a:spcPct val="100000"/>
                        </a:lnSpc>
                        <a:spcBef>
                          <a:spcPts val="0"/>
                        </a:spcBef>
                        <a:spcAft>
                          <a:spcPts val="0"/>
                        </a:spcAft>
                        <a:buClr>
                          <a:srgbClr val="9B0000"/>
                        </a:buClr>
                        <a:buSzPct val="90000"/>
                        <a:buFont typeface="Arial"/>
                        <a:buChar char="•"/>
                      </a:pPr>
                      <a:r>
                        <a:rPr lang="en-US" sz="1100" b="0" u="none" strike="noStrike" cap="none" dirty="0">
                          <a:solidFill>
                            <a:schemeClr val="tx1"/>
                          </a:solidFill>
                          <a:latin typeface="Montserrat" panose="020B0604020202020204" charset="0"/>
                          <a:ea typeface="Montserrat"/>
                          <a:cs typeface="Montserrat"/>
                          <a:sym typeface="Montserrat"/>
                        </a:rPr>
                        <a:t>Encourage employees with lived experience of mental disorders to run peer support groups (e.g. recovery from mental or substance use disorders or alcohol abuse)</a:t>
                      </a:r>
                    </a:p>
                    <a:p>
                      <a:pPr marL="171450" marR="0" lvl="0" indent="-171450" algn="l" rtl="0">
                        <a:lnSpc>
                          <a:spcPct val="100000"/>
                        </a:lnSpc>
                        <a:spcBef>
                          <a:spcPts val="0"/>
                        </a:spcBef>
                        <a:spcAft>
                          <a:spcPts val="0"/>
                        </a:spcAft>
                        <a:buClr>
                          <a:srgbClr val="9B0000"/>
                        </a:buClr>
                        <a:buSzPct val="90000"/>
                        <a:buFont typeface="Arial" panose="020B0604020202020204" pitchFamily="34" charset="0"/>
                        <a:buChar char="•"/>
                      </a:pPr>
                      <a:r>
                        <a:rPr lang="en-US" sz="1100" b="0" u="none" strike="noStrike" cap="none" dirty="0">
                          <a:solidFill>
                            <a:schemeClr val="tx1"/>
                          </a:solidFill>
                          <a:latin typeface="Montserrat" panose="020B0604020202020204" charset="0"/>
                          <a:ea typeface="Montserrat"/>
                          <a:cs typeface="Montserrat"/>
                          <a:sym typeface="Montserrat"/>
                        </a:rPr>
                        <a:t>Treatment for mental health conditions is </a:t>
                      </a:r>
                      <a:r>
                        <a:rPr lang="en-US" sz="1100" b="0" i="0" u="none" strike="noStrike" cap="none" dirty="0">
                          <a:solidFill>
                            <a:schemeClr val="tx1"/>
                          </a:solidFill>
                          <a:latin typeface="Montserrat" panose="020B0604020202020204" charset="0"/>
                          <a:ea typeface="Montserrat"/>
                          <a:cs typeface="Montserrat"/>
                          <a:sym typeface="Montserrat"/>
                        </a:rPr>
                        <a:t> covered by insurance </a:t>
                      </a:r>
                      <a:br>
                        <a:rPr lang="en-US" sz="1100" b="0" i="0" u="none" strike="noStrike" cap="none" dirty="0">
                          <a:solidFill>
                            <a:schemeClr val="tx1"/>
                          </a:solidFill>
                          <a:latin typeface="Montserrat" panose="020B0604020202020204" charset="0"/>
                          <a:ea typeface="Montserrat"/>
                          <a:cs typeface="Montserrat"/>
                          <a:sym typeface="Montserrat"/>
                        </a:rPr>
                      </a:br>
                      <a:r>
                        <a:rPr lang="en-US" sz="1100" b="0" u="none" strike="noStrike" cap="none" dirty="0">
                          <a:solidFill>
                            <a:schemeClr val="tx1"/>
                          </a:solidFill>
                          <a:latin typeface="Montserrat" panose="020B0604020202020204" charset="0"/>
                          <a:ea typeface="Montserrat"/>
                          <a:cs typeface="Montserrat"/>
                          <a:sym typeface="Montserrat"/>
                        </a:rPr>
                        <a:t>(e.g. for depression </a:t>
                      </a:r>
                      <a:r>
                        <a:rPr lang="en-US" sz="1100" b="0" i="0" u="none" strike="noStrike" cap="none" dirty="0">
                          <a:solidFill>
                            <a:schemeClr val="tx1"/>
                          </a:solidFill>
                          <a:latin typeface="Montserrat" panose="020B0604020202020204" charset="0"/>
                          <a:ea typeface="Montserrat"/>
                          <a:cs typeface="Montserrat"/>
                          <a:sym typeface="Montserrat"/>
                        </a:rPr>
                        <a:t>and anxiety disorders, psychoses, substance abuse,  panic and acute crisis reactions,  </a:t>
                      </a:r>
                      <a:r>
                        <a:rPr lang="en-US" sz="1100" b="0" i="0" u="none" strike="noStrike" cap="none" dirty="0">
                          <a:solidFill>
                            <a:schemeClr val="tx1"/>
                          </a:solidFill>
                          <a:latin typeface="Montserrat" panose="020B0604020202020204" charset="0"/>
                          <a:ea typeface="Calibri"/>
                          <a:cs typeface="Calibri"/>
                          <a:sym typeface="Arial"/>
                        </a:rPr>
                        <a:t>Sleep Disorders,  Adjustment Disorders)</a:t>
                      </a:r>
                    </a:p>
                  </a:txBody>
                  <a:tcPr marL="68575" marR="68575" marT="0" marB="0">
                    <a:noFill/>
                  </a:tcPr>
                </a:tc>
                <a:extLst>
                  <a:ext uri="{0D108BD9-81ED-4DB2-BD59-A6C34878D82A}">
                    <a16:rowId xmlns:a16="http://schemas.microsoft.com/office/drawing/2014/main" val="1759461705"/>
                  </a:ext>
                </a:extLst>
              </a:tr>
              <a:tr h="331530">
                <a:tc gridSpan="7">
                  <a:txBody>
                    <a:bodyPr/>
                    <a:lstStyle/>
                    <a:p>
                      <a:pPr algn="l"/>
                      <a:r>
                        <a:rPr lang="en-US" sz="1600" b="1" dirty="0">
                          <a:solidFill>
                            <a:srgbClr val="FFBF65"/>
                          </a:solidFill>
                          <a:latin typeface="Montserrat" pitchFamily="2" charset="77"/>
                        </a:rPr>
                        <a:t>         </a:t>
                      </a:r>
                      <a:r>
                        <a:rPr lang="en-US" sz="1600" b="1" dirty="0">
                          <a:solidFill>
                            <a:schemeClr val="bg1"/>
                          </a:solidFill>
                          <a:latin typeface="Montserrat" pitchFamily="2" charset="77"/>
                        </a:rPr>
                        <a:t>       OTHER</a:t>
                      </a:r>
                    </a:p>
                  </a:txBody>
                  <a:tcPr>
                    <a:solidFill>
                      <a:srgbClr val="C00000"/>
                    </a:solidFill>
                  </a:tcPr>
                </a:tc>
                <a:tc hMerge="1">
                  <a:txBody>
                    <a:bodyPr/>
                    <a:lstStyle/>
                    <a:p>
                      <a:endParaRPr lang="en-US"/>
                    </a:p>
                  </a:txBody>
                  <a:tcPr/>
                </a:tc>
                <a:tc hMerge="1">
                  <a:txBody>
                    <a:bodyPr/>
                    <a:lstStyle/>
                    <a:p>
                      <a:pPr marL="0" marR="0" lvl="0" indent="0" algn="l" rtl="0">
                        <a:lnSpc>
                          <a:spcPct val="100000"/>
                        </a:lnSpc>
                        <a:spcBef>
                          <a:spcPts val="0"/>
                        </a:spcBef>
                        <a:spcAft>
                          <a:spcPts val="0"/>
                        </a:spcAft>
                        <a:buClr>
                          <a:srgbClr val="800000"/>
                        </a:buClr>
                        <a:buSzPts val="175"/>
                        <a:buFont typeface="Montserrat"/>
                        <a:buNone/>
                      </a:pPr>
                      <a:endParaRPr lang="en-US" sz="1100" b="1" dirty="0">
                        <a:solidFill>
                          <a:srgbClr val="FFBF65"/>
                        </a:solidFill>
                        <a:latin typeface="Montserrat" pitchFamily="2" charset="77"/>
                      </a:endParaRPr>
                    </a:p>
                  </a:txBody>
                  <a:tcPr marL="91450" marR="91450" marT="45725" marB="45725">
                    <a:solidFill>
                      <a:srgbClr val="C00000"/>
                    </a:solidFill>
                  </a:tcPr>
                </a:tc>
                <a:tc hMerge="1">
                  <a:txBody>
                    <a:bodyPr/>
                    <a:lstStyle/>
                    <a:p>
                      <a:endParaRPr lang="en-US"/>
                    </a:p>
                  </a:txBody>
                  <a:tcPr/>
                </a:tc>
                <a:tc hMerge="1">
                  <a:txBody>
                    <a:bodyPr/>
                    <a:lstStyle/>
                    <a:p>
                      <a:pPr marL="171450" marR="0" lvl="1" indent="-190500" algn="l" rtl="0">
                        <a:lnSpc>
                          <a:spcPct val="100000"/>
                        </a:lnSpc>
                        <a:spcBef>
                          <a:spcPts val="0"/>
                        </a:spcBef>
                        <a:spcAft>
                          <a:spcPts val="0"/>
                        </a:spcAft>
                        <a:buClr>
                          <a:srgbClr val="800000"/>
                        </a:buClr>
                        <a:buSzPts val="1000"/>
                        <a:buFont typeface="Arial"/>
                        <a:buChar char="•"/>
                      </a:pPr>
                      <a:endParaRPr sz="1100" b="0" i="0" u="none" strike="noStrike" cap="none" dirty="0">
                        <a:solidFill>
                          <a:schemeClr val="tx1"/>
                        </a:solidFill>
                        <a:latin typeface="Montserrat" panose="020B0604020202020204" charset="0"/>
                        <a:ea typeface="Montserrat"/>
                        <a:cs typeface="Montserrat"/>
                        <a:sym typeface="Montserrat"/>
                      </a:endParaRPr>
                    </a:p>
                  </a:txBody>
                  <a:tcPr marL="91450" marR="91450" marT="182880" marB="182880">
                    <a:solidFill>
                      <a:srgbClr val="C00000"/>
                    </a:solidFill>
                  </a:tcPr>
                </a:tc>
                <a:tc hMerge="1">
                  <a:txBody>
                    <a:bodyPr/>
                    <a:lstStyle/>
                    <a:p>
                      <a:endParaRPr lang="en-US"/>
                    </a:p>
                  </a:txBody>
                  <a:tcPr/>
                </a:tc>
                <a:tc hMerge="1">
                  <a:txBody>
                    <a:bodyPr/>
                    <a:lstStyle/>
                    <a:p>
                      <a:pPr marL="171450" marR="0" lvl="0" indent="-190500" algn="l" rtl="0">
                        <a:lnSpc>
                          <a:spcPct val="100000"/>
                        </a:lnSpc>
                        <a:spcBef>
                          <a:spcPts val="0"/>
                        </a:spcBef>
                        <a:spcAft>
                          <a:spcPts val="0"/>
                        </a:spcAft>
                        <a:buClr>
                          <a:srgbClr val="800000"/>
                        </a:buClr>
                        <a:buSzPct val="90000"/>
                        <a:buFont typeface="Arial"/>
                        <a:buChar char="•"/>
                      </a:pPr>
                      <a:endParaRPr sz="1100" b="0" dirty="0">
                        <a:solidFill>
                          <a:schemeClr val="tx1"/>
                        </a:solidFill>
                        <a:latin typeface="Montserrat" panose="020B0604020202020204" charset="0"/>
                      </a:endParaRPr>
                    </a:p>
                  </a:txBody>
                  <a:tcPr marL="91450" marR="91450" marT="182880" marB="45725">
                    <a:solidFill>
                      <a:srgbClr val="C00000"/>
                    </a:solidFill>
                  </a:tcPr>
                </a:tc>
                <a:extLst>
                  <a:ext uri="{0D108BD9-81ED-4DB2-BD59-A6C34878D82A}">
                    <a16:rowId xmlns:a16="http://schemas.microsoft.com/office/drawing/2014/main" val="2381676674"/>
                  </a:ext>
                </a:extLst>
              </a:tr>
              <a:tr h="1849147">
                <a:tc>
                  <a:txBody>
                    <a:bodyPr/>
                    <a:lstStyle/>
                    <a:p>
                      <a:pPr algn="ctr"/>
                      <a:endParaRPr lang="en-US" sz="1100" b="1" dirty="0">
                        <a:solidFill>
                          <a:srgbClr val="FFBF65"/>
                        </a:solidFill>
                        <a:latin typeface="Montserrat" pitchFamily="2" charset="77"/>
                      </a:endParaRPr>
                    </a:p>
                    <a:p>
                      <a:pPr algn="ctr"/>
                      <a:endParaRPr lang="en-US" sz="1100" b="1" dirty="0">
                        <a:solidFill>
                          <a:srgbClr val="FFBF65"/>
                        </a:solidFill>
                        <a:latin typeface="Montserrat" pitchFamily="2" charset="77"/>
                      </a:endParaRPr>
                    </a:p>
                    <a:p>
                      <a:pPr algn="ctr"/>
                      <a:endParaRPr lang="en-US" sz="1100" b="1" dirty="0">
                        <a:solidFill>
                          <a:srgbClr val="FFBF65"/>
                        </a:solidFill>
                        <a:latin typeface="Montserrat" pitchFamily="2" charset="77"/>
                      </a:endParaRPr>
                    </a:p>
                    <a:p>
                      <a:pPr algn="ctr"/>
                      <a:r>
                        <a:rPr lang="en-US" sz="1400" b="1" dirty="0">
                          <a:solidFill>
                            <a:schemeClr val="tx1"/>
                          </a:solidFill>
                          <a:latin typeface="Montserrat" pitchFamily="2" charset="77"/>
                        </a:rPr>
                        <a:t>OTHER</a:t>
                      </a:r>
                    </a:p>
                  </a:txBody>
                  <a:tcPr>
                    <a:solidFill>
                      <a:srgbClr val="FFDC9B"/>
                    </a:solidFill>
                  </a:tcPr>
                </a:tc>
                <a:tc gridSpan="2">
                  <a:txBody>
                    <a:bodyPr/>
                    <a:lstStyle/>
                    <a:p>
                      <a:pPr marL="0" marR="0" lvl="0" indent="0" algn="l" rtl="0">
                        <a:lnSpc>
                          <a:spcPct val="100000"/>
                        </a:lnSpc>
                        <a:spcBef>
                          <a:spcPts val="0"/>
                        </a:spcBef>
                        <a:spcAft>
                          <a:spcPts val="0"/>
                        </a:spcAft>
                        <a:buClr>
                          <a:srgbClr val="000000"/>
                        </a:buClr>
                        <a:buSzPts val="175"/>
                        <a:buFont typeface="Arial"/>
                        <a:buNone/>
                      </a:pPr>
                      <a:endParaRPr lang="en-US" sz="1100" b="0" u="none" strike="noStrike" cap="none" dirty="0">
                        <a:solidFill>
                          <a:schemeClr val="tx1"/>
                        </a:solidFill>
                        <a:latin typeface="Montserrat" panose="020B0604020202020204" charset="0"/>
                        <a:ea typeface="Montserrat"/>
                        <a:cs typeface="Montserrat"/>
                        <a:sym typeface="Montserrat"/>
                      </a:endParaRPr>
                    </a:p>
                    <a:p>
                      <a:pPr marL="0" marR="0" lvl="0" indent="0" algn="l" rtl="0">
                        <a:lnSpc>
                          <a:spcPct val="100000"/>
                        </a:lnSpc>
                        <a:spcBef>
                          <a:spcPts val="0"/>
                        </a:spcBef>
                        <a:spcAft>
                          <a:spcPts val="0"/>
                        </a:spcAft>
                        <a:buClr>
                          <a:srgbClr val="800000"/>
                        </a:buClr>
                        <a:buSzPts val="175"/>
                        <a:buFont typeface="Montserrat"/>
                        <a:buNone/>
                      </a:pPr>
                      <a:r>
                        <a:rPr lang="en-US" sz="1100" b="0" u="none" strike="noStrike" cap="none" dirty="0">
                          <a:solidFill>
                            <a:schemeClr val="tx1"/>
                          </a:solidFill>
                          <a:latin typeface="Montserrat" panose="020B0604020202020204" charset="0"/>
                          <a:ea typeface="Montserrat"/>
                          <a:cs typeface="Montserrat"/>
                          <a:sym typeface="Montserrat"/>
                        </a:rPr>
                        <a:t>Promote environmental health and hygiene including safe drinking water, clean bathrooms, sanitization, handwashing, etc.  </a:t>
                      </a:r>
                      <a:endParaRPr lang="en-US" sz="1400" b="1" dirty="0">
                        <a:solidFill>
                          <a:schemeClr val="tx1"/>
                        </a:solidFill>
                        <a:latin typeface="Montserrat" pitchFamily="2" charset="77"/>
                      </a:endParaRPr>
                    </a:p>
                  </a:txBody>
                  <a:tcPr marL="91450" marR="91450" marT="45725" marB="45725">
                    <a:solidFill>
                      <a:srgbClr val="FFDC9B"/>
                    </a:solidFill>
                  </a:tcPr>
                </a:tc>
                <a:tc hMerge="1">
                  <a:txBody>
                    <a:bodyPr/>
                    <a:lstStyle/>
                    <a:p>
                      <a:pPr marL="0" marR="0" lvl="0" indent="0" algn="l" rtl="0">
                        <a:lnSpc>
                          <a:spcPct val="100000"/>
                        </a:lnSpc>
                        <a:spcBef>
                          <a:spcPts val="0"/>
                        </a:spcBef>
                        <a:spcAft>
                          <a:spcPts val="0"/>
                        </a:spcAft>
                        <a:buClr>
                          <a:srgbClr val="000000"/>
                        </a:buClr>
                        <a:buSzPts val="175"/>
                        <a:buFont typeface="Arial"/>
                        <a:buNone/>
                      </a:pPr>
                      <a:endParaRPr lang="en-US" sz="1100" b="0" u="none" strike="noStrike" cap="none" dirty="0">
                        <a:solidFill>
                          <a:schemeClr val="tx1"/>
                        </a:solidFill>
                        <a:latin typeface="Montserrat" panose="020B0604020202020204" charset="0"/>
                        <a:ea typeface="Montserrat"/>
                        <a:cs typeface="Montserrat"/>
                        <a:sym typeface="Montserrat"/>
                      </a:endParaRPr>
                    </a:p>
                    <a:p>
                      <a:pPr marL="0" marR="0" lvl="0" indent="0" algn="l" rtl="0">
                        <a:lnSpc>
                          <a:spcPct val="100000"/>
                        </a:lnSpc>
                        <a:spcBef>
                          <a:spcPts val="0"/>
                        </a:spcBef>
                        <a:spcAft>
                          <a:spcPts val="0"/>
                        </a:spcAft>
                        <a:buClr>
                          <a:srgbClr val="800000"/>
                        </a:buClr>
                        <a:buSzPts val="175"/>
                        <a:buFont typeface="Montserrat"/>
                        <a:buNone/>
                      </a:pPr>
                      <a:r>
                        <a:rPr lang="en-US" sz="1100" b="0" u="none" strike="noStrike" cap="none" dirty="0">
                          <a:solidFill>
                            <a:schemeClr val="tx1"/>
                          </a:solidFill>
                          <a:latin typeface="Montserrat" panose="020B0604020202020204" charset="0"/>
                          <a:ea typeface="Montserrat"/>
                          <a:cs typeface="Montserrat"/>
                          <a:sym typeface="Montserrat"/>
                        </a:rPr>
                        <a:t>Promote environmental health and hygiene including safe drinking water, clean bathrooms, sanitization, handwashing, etc.  </a:t>
                      </a:r>
                      <a:endParaRPr lang="en-US" sz="1100" b="1" dirty="0">
                        <a:solidFill>
                          <a:srgbClr val="FFBF65"/>
                        </a:solidFill>
                        <a:latin typeface="Montserrat" pitchFamily="2" charset="77"/>
                      </a:endParaRPr>
                    </a:p>
                  </a:txBody>
                  <a:tcPr marL="91450" marR="91450" marT="45725" marB="45725">
                    <a:solidFill>
                      <a:srgbClr val="FFDC9B"/>
                    </a:solidFill>
                  </a:tcPr>
                </a:tc>
                <a:tc gridSpan="2">
                  <a:txBody>
                    <a:bodyPr/>
                    <a:lstStyle/>
                    <a:p>
                      <a:pPr marL="171450" marR="0" lvl="1" indent="-190500" algn="l" rtl="0">
                        <a:lnSpc>
                          <a:spcPct val="100000"/>
                        </a:lnSpc>
                        <a:spcBef>
                          <a:spcPts val="0"/>
                        </a:spcBef>
                        <a:spcAft>
                          <a:spcPts val="0"/>
                        </a:spcAft>
                        <a:buClr>
                          <a:srgbClr val="800000"/>
                        </a:buClr>
                        <a:buSzPts val="1000"/>
                        <a:buFont typeface="Arial"/>
                        <a:buChar char="•"/>
                      </a:pPr>
                      <a:r>
                        <a:rPr lang="en-US" sz="1100" b="0" i="0" u="none" strike="noStrike" cap="none" dirty="0">
                          <a:solidFill>
                            <a:schemeClr val="tx1"/>
                          </a:solidFill>
                          <a:latin typeface="Montserrat" panose="020B0604020202020204" charset="0"/>
                          <a:ea typeface="Montserrat"/>
                          <a:cs typeface="Montserrat"/>
                          <a:sym typeface="Montserrat"/>
                        </a:rPr>
                        <a:t>Have doctor/nurse on site /on call. </a:t>
                      </a:r>
                      <a:endParaRPr lang="en-US" sz="1100" b="0" dirty="0">
                        <a:solidFill>
                          <a:schemeClr val="tx1"/>
                        </a:solidFill>
                        <a:latin typeface="Montserrat" panose="020B0604020202020204" charset="0"/>
                      </a:endParaRPr>
                    </a:p>
                    <a:p>
                      <a:pPr marL="171450" marR="0" lvl="1" indent="-190500" algn="l" rtl="0">
                        <a:lnSpc>
                          <a:spcPct val="100000"/>
                        </a:lnSpc>
                        <a:spcBef>
                          <a:spcPts val="0"/>
                        </a:spcBef>
                        <a:spcAft>
                          <a:spcPts val="0"/>
                        </a:spcAft>
                        <a:buClr>
                          <a:srgbClr val="800000"/>
                        </a:buClr>
                        <a:buSzPts val="1000"/>
                        <a:buFont typeface="Arial"/>
                        <a:buChar char="•"/>
                      </a:pPr>
                      <a:r>
                        <a:rPr lang="en-US" sz="1100" b="0" i="0" u="none" strike="noStrike" cap="none" dirty="0">
                          <a:solidFill>
                            <a:schemeClr val="tx1"/>
                          </a:solidFill>
                          <a:latin typeface="Montserrat" panose="020B0604020202020204" charset="0"/>
                          <a:ea typeface="Montserrat"/>
                          <a:cs typeface="Montserrat"/>
                          <a:sym typeface="Montserrat"/>
                        </a:rPr>
                        <a:t>Encourage annual health check‐ups for employees. </a:t>
                      </a:r>
                    </a:p>
                    <a:p>
                      <a:pPr marL="171450" marR="0" lvl="1" indent="-190500" algn="l" rtl="0">
                        <a:lnSpc>
                          <a:spcPct val="100000"/>
                        </a:lnSpc>
                        <a:spcBef>
                          <a:spcPts val="0"/>
                        </a:spcBef>
                        <a:spcAft>
                          <a:spcPts val="0"/>
                        </a:spcAft>
                        <a:buClr>
                          <a:srgbClr val="800000"/>
                        </a:buClr>
                        <a:buSzPts val="1000"/>
                        <a:buFont typeface="Arial"/>
                        <a:buChar char="•"/>
                      </a:pPr>
                      <a:r>
                        <a:rPr lang="en-US" sz="1100" b="0" i="0" u="none" strike="noStrike" cap="none" dirty="0">
                          <a:solidFill>
                            <a:schemeClr val="tx1"/>
                          </a:solidFill>
                          <a:latin typeface="Montserrat" panose="020B0604020202020204" charset="0"/>
                          <a:ea typeface="Montserrat"/>
                          <a:cs typeface="Montserrat"/>
                          <a:sym typeface="Montserrat"/>
                        </a:rPr>
                        <a:t>Bring about greater awareness of ergonomics and healthy posture among employees, including those using home offices.  </a:t>
                      </a:r>
                    </a:p>
                    <a:p>
                      <a:pPr marL="171450" marR="0" lvl="1" indent="-190500" algn="l" rtl="0">
                        <a:lnSpc>
                          <a:spcPct val="100000"/>
                        </a:lnSpc>
                        <a:spcBef>
                          <a:spcPts val="0"/>
                        </a:spcBef>
                        <a:spcAft>
                          <a:spcPts val="0"/>
                        </a:spcAft>
                        <a:buClr>
                          <a:srgbClr val="800000"/>
                        </a:buClr>
                        <a:buSzPts val="1000"/>
                        <a:buFont typeface="Arial"/>
                        <a:buChar char="•"/>
                      </a:pPr>
                      <a:r>
                        <a:rPr lang="en-US" sz="1100" b="0" i="0" u="none" strike="noStrike" cap="none" dirty="0">
                          <a:solidFill>
                            <a:schemeClr val="tx1"/>
                          </a:solidFill>
                          <a:latin typeface="Montserrat" panose="020B0604020202020204" charset="0"/>
                          <a:ea typeface="Montserrat"/>
                          <a:cs typeface="Montserrat"/>
                          <a:sym typeface="Montserrat"/>
                        </a:rPr>
                        <a:t>Emphasize awareness of women’s health issues among employees.</a:t>
                      </a:r>
                      <a:endParaRPr lang="en-US" sz="1400" b="1" dirty="0">
                        <a:solidFill>
                          <a:schemeClr val="tx1"/>
                        </a:solidFill>
                        <a:latin typeface="Montserrat" pitchFamily="2" charset="77"/>
                      </a:endParaRPr>
                    </a:p>
                  </a:txBody>
                  <a:tcPr marL="91450" marR="91450" marT="182880" marB="182880">
                    <a:solidFill>
                      <a:srgbClr val="FFDC9B"/>
                    </a:solidFill>
                  </a:tcPr>
                </a:tc>
                <a:tc hMerge="1">
                  <a:txBody>
                    <a:bodyPr/>
                    <a:lstStyle/>
                    <a:p>
                      <a:pPr marL="171450" marR="0" lvl="1" indent="-190500" algn="l" rtl="0">
                        <a:lnSpc>
                          <a:spcPct val="100000"/>
                        </a:lnSpc>
                        <a:spcBef>
                          <a:spcPts val="0"/>
                        </a:spcBef>
                        <a:spcAft>
                          <a:spcPts val="0"/>
                        </a:spcAft>
                        <a:buClr>
                          <a:srgbClr val="800000"/>
                        </a:buClr>
                        <a:buSzPts val="1000"/>
                        <a:buFont typeface="Arial"/>
                        <a:buChar char="•"/>
                      </a:pPr>
                      <a:r>
                        <a:rPr lang="en-US" sz="1100" b="0" i="0" u="none" strike="noStrike" cap="none" dirty="0">
                          <a:solidFill>
                            <a:schemeClr val="tx1"/>
                          </a:solidFill>
                          <a:latin typeface="Montserrat" panose="020B0604020202020204" charset="0"/>
                          <a:ea typeface="Montserrat"/>
                          <a:cs typeface="Montserrat"/>
                          <a:sym typeface="Montserrat"/>
                        </a:rPr>
                        <a:t>Have doctor/nurse on site /on call. </a:t>
                      </a:r>
                      <a:endParaRPr sz="1100" b="0" dirty="0">
                        <a:solidFill>
                          <a:schemeClr val="tx1"/>
                        </a:solidFill>
                        <a:latin typeface="Montserrat" panose="020B0604020202020204" charset="0"/>
                      </a:endParaRPr>
                    </a:p>
                    <a:p>
                      <a:pPr marL="171450" marR="0" lvl="1" indent="-190500" algn="l" rtl="0">
                        <a:lnSpc>
                          <a:spcPct val="100000"/>
                        </a:lnSpc>
                        <a:spcBef>
                          <a:spcPts val="0"/>
                        </a:spcBef>
                        <a:spcAft>
                          <a:spcPts val="0"/>
                        </a:spcAft>
                        <a:buClr>
                          <a:srgbClr val="800000"/>
                        </a:buClr>
                        <a:buSzPts val="1000"/>
                        <a:buFont typeface="Arial"/>
                        <a:buChar char="•"/>
                      </a:pPr>
                      <a:r>
                        <a:rPr lang="en-US" sz="1100" b="0" i="0" u="none" strike="noStrike" cap="none" dirty="0">
                          <a:solidFill>
                            <a:schemeClr val="tx1"/>
                          </a:solidFill>
                          <a:latin typeface="Montserrat" panose="020B0604020202020204" charset="0"/>
                          <a:ea typeface="Montserrat"/>
                          <a:cs typeface="Montserrat"/>
                          <a:sym typeface="Montserrat"/>
                        </a:rPr>
                        <a:t>Encourage annual health check‐ups for employees. </a:t>
                      </a:r>
                      <a:endParaRPr sz="1100" b="0" i="0" u="none" strike="noStrike" cap="none" dirty="0">
                        <a:solidFill>
                          <a:schemeClr val="tx1"/>
                        </a:solidFill>
                        <a:latin typeface="Montserrat" panose="020B0604020202020204" charset="0"/>
                        <a:ea typeface="Montserrat"/>
                        <a:cs typeface="Montserrat"/>
                        <a:sym typeface="Montserrat"/>
                      </a:endParaRPr>
                    </a:p>
                    <a:p>
                      <a:pPr marL="171450" marR="0" lvl="1" indent="-190500" algn="l" rtl="0">
                        <a:lnSpc>
                          <a:spcPct val="100000"/>
                        </a:lnSpc>
                        <a:spcBef>
                          <a:spcPts val="0"/>
                        </a:spcBef>
                        <a:spcAft>
                          <a:spcPts val="0"/>
                        </a:spcAft>
                        <a:buClr>
                          <a:srgbClr val="800000"/>
                        </a:buClr>
                        <a:buSzPts val="1000"/>
                        <a:buFont typeface="Arial"/>
                        <a:buChar char="•"/>
                      </a:pPr>
                      <a:r>
                        <a:rPr lang="en-US" sz="1100" b="0" i="0" u="none" strike="noStrike" cap="none" dirty="0">
                          <a:solidFill>
                            <a:schemeClr val="tx1"/>
                          </a:solidFill>
                          <a:latin typeface="Montserrat" panose="020B0604020202020204" charset="0"/>
                          <a:ea typeface="Montserrat"/>
                          <a:cs typeface="Montserrat"/>
                          <a:sym typeface="Montserrat"/>
                        </a:rPr>
                        <a:t>Bring about greater awareness of ergonomics and healthy posture among employees, including those using home offices.  </a:t>
                      </a:r>
                      <a:endParaRPr sz="1100" b="0" i="0" u="none" strike="noStrike" cap="none" dirty="0">
                        <a:solidFill>
                          <a:schemeClr val="tx1"/>
                        </a:solidFill>
                        <a:latin typeface="Montserrat" panose="020B0604020202020204" charset="0"/>
                        <a:ea typeface="Montserrat"/>
                        <a:cs typeface="Montserrat"/>
                        <a:sym typeface="Montserrat"/>
                      </a:endParaRPr>
                    </a:p>
                    <a:p>
                      <a:pPr marL="171450" marR="0" lvl="1" indent="-190500" algn="l" rtl="0">
                        <a:lnSpc>
                          <a:spcPct val="100000"/>
                        </a:lnSpc>
                        <a:spcBef>
                          <a:spcPts val="0"/>
                        </a:spcBef>
                        <a:spcAft>
                          <a:spcPts val="0"/>
                        </a:spcAft>
                        <a:buClr>
                          <a:srgbClr val="800000"/>
                        </a:buClr>
                        <a:buSzPts val="1000"/>
                        <a:buFont typeface="Arial"/>
                        <a:buChar char="•"/>
                      </a:pPr>
                      <a:r>
                        <a:rPr lang="en-US" sz="1100" b="0" i="0" u="none" strike="noStrike" cap="none" dirty="0">
                          <a:solidFill>
                            <a:schemeClr val="tx1"/>
                          </a:solidFill>
                          <a:latin typeface="Montserrat" panose="020B0604020202020204" charset="0"/>
                          <a:ea typeface="Montserrat"/>
                          <a:cs typeface="Montserrat"/>
                          <a:sym typeface="Montserrat"/>
                        </a:rPr>
                        <a:t>Emphasize awareness of women’s health issues among employees.</a:t>
                      </a:r>
                      <a:endParaRPr sz="1100" b="0" i="0" u="none" strike="noStrike" cap="none" dirty="0">
                        <a:solidFill>
                          <a:schemeClr val="tx1"/>
                        </a:solidFill>
                        <a:latin typeface="Montserrat" panose="020B0604020202020204" charset="0"/>
                        <a:ea typeface="Montserrat"/>
                        <a:cs typeface="Montserrat"/>
                        <a:sym typeface="Montserrat"/>
                      </a:endParaRPr>
                    </a:p>
                  </a:txBody>
                  <a:tcPr marL="91450" marR="91450" marT="182880" marB="182880">
                    <a:solidFill>
                      <a:srgbClr val="FFDC9B"/>
                    </a:solidFill>
                  </a:tcPr>
                </a:tc>
                <a:tc gridSpan="2">
                  <a:txBody>
                    <a:bodyPr/>
                    <a:lstStyle/>
                    <a:p>
                      <a:pPr marL="171450" marR="0" lvl="0" indent="-190500" algn="l" rtl="0">
                        <a:lnSpc>
                          <a:spcPct val="100000"/>
                        </a:lnSpc>
                        <a:spcBef>
                          <a:spcPts val="0"/>
                        </a:spcBef>
                        <a:spcAft>
                          <a:spcPts val="0"/>
                        </a:spcAft>
                        <a:buClr>
                          <a:srgbClr val="800000"/>
                        </a:buClr>
                        <a:buSzPct val="90000"/>
                        <a:buFont typeface="Arial"/>
                        <a:buChar char="•"/>
                      </a:pPr>
                      <a:r>
                        <a:rPr lang="en-US" sz="1100" b="0" u="none" strike="noStrike" cap="none" dirty="0">
                          <a:solidFill>
                            <a:schemeClr val="tx1"/>
                          </a:solidFill>
                          <a:latin typeface="Montserrat" panose="020B0604020202020204" charset="0"/>
                          <a:ea typeface="Montserrat"/>
                          <a:cs typeface="Montserrat"/>
                          <a:sym typeface="Montserrat"/>
                        </a:rPr>
                        <a:t>Companies are encouraged to follow the guidelines of the WHO COVID preparedness package: </a:t>
                      </a:r>
                      <a:br>
                        <a:rPr lang="en-US" sz="1100" b="0" u="none" strike="noStrike" cap="none" dirty="0">
                          <a:solidFill>
                            <a:schemeClr val="tx1"/>
                          </a:solidFill>
                          <a:latin typeface="Montserrat" panose="020B0604020202020204" charset="0"/>
                          <a:ea typeface="Montserrat"/>
                          <a:cs typeface="Montserrat"/>
                          <a:sym typeface="Montserrat"/>
                        </a:rPr>
                      </a:br>
                      <a:r>
                        <a:rPr lang="en-US" sz="1100" b="0" u="none" strike="noStrike" cap="none" dirty="0">
                          <a:solidFill>
                            <a:schemeClr val="tx1"/>
                          </a:solidFill>
                          <a:latin typeface="Montserrat" panose="020B0604020202020204" charset="0"/>
                          <a:ea typeface="Montserrat"/>
                          <a:cs typeface="Montserrat"/>
                          <a:sym typeface="Montserrat"/>
                          <a:hlinkClick r:id="rId2">
                            <a:extLst>
                              <a:ext uri="{A12FA001-AC4F-418D-AE19-62706E023703}">
                                <ahyp:hlinkClr xmlns:ahyp="http://schemas.microsoft.com/office/drawing/2018/hyperlinkcolor" val="tx"/>
                              </a:ext>
                            </a:extLst>
                          </a:hlinkClick>
                        </a:rPr>
                        <a:t>https://www.who.int/docs/default-source/coronaviruse/getting-workplace-ready-for-covid-19.pdf</a:t>
                      </a:r>
                      <a:endParaRPr lang="en-US" sz="1100" b="0" u="none" strike="noStrike" cap="none" dirty="0">
                        <a:solidFill>
                          <a:schemeClr val="tx1"/>
                        </a:solidFill>
                        <a:latin typeface="Montserrat" panose="020B0604020202020204" charset="0"/>
                        <a:ea typeface="Montserrat"/>
                        <a:cs typeface="Montserrat"/>
                        <a:sym typeface="Montserrat"/>
                      </a:endParaRPr>
                    </a:p>
                    <a:p>
                      <a:pPr marL="171450" marR="0" lvl="0" indent="-190500" algn="l" rtl="0">
                        <a:lnSpc>
                          <a:spcPct val="100000"/>
                        </a:lnSpc>
                        <a:spcBef>
                          <a:spcPts val="0"/>
                        </a:spcBef>
                        <a:spcAft>
                          <a:spcPts val="0"/>
                        </a:spcAft>
                        <a:buClr>
                          <a:srgbClr val="800000"/>
                        </a:buClr>
                        <a:buSzPct val="90000"/>
                        <a:buFont typeface="Arial"/>
                        <a:buChar char="•"/>
                      </a:pPr>
                      <a:r>
                        <a:rPr lang="en-US" sz="1100" b="0" u="none" strike="noStrike" cap="none" dirty="0">
                          <a:solidFill>
                            <a:schemeClr val="tx1"/>
                          </a:solidFill>
                          <a:latin typeface="Montserrat" panose="020B0604020202020204" charset="0"/>
                          <a:ea typeface="Montserrat"/>
                          <a:cs typeface="Montserrat"/>
                          <a:sym typeface="Montserrat"/>
                        </a:rPr>
                        <a:t>Start tracking metrics for employee health programs.  </a:t>
                      </a:r>
                      <a:endParaRPr lang="en-US" sz="1400" b="1" dirty="0">
                        <a:solidFill>
                          <a:schemeClr val="tx1"/>
                        </a:solidFill>
                        <a:latin typeface="Montserrat" pitchFamily="2" charset="77"/>
                      </a:endParaRPr>
                    </a:p>
                  </a:txBody>
                  <a:tcPr marL="91450" marR="91450" marT="182880" marB="45725">
                    <a:solidFill>
                      <a:srgbClr val="FFDC9B"/>
                    </a:solidFill>
                  </a:tcPr>
                </a:tc>
                <a:tc hMerge="1">
                  <a:txBody>
                    <a:bodyPr/>
                    <a:lstStyle/>
                    <a:p>
                      <a:pPr marL="171450" marR="0" lvl="0" indent="-190500" algn="l" rtl="0">
                        <a:lnSpc>
                          <a:spcPct val="100000"/>
                        </a:lnSpc>
                        <a:spcBef>
                          <a:spcPts val="0"/>
                        </a:spcBef>
                        <a:spcAft>
                          <a:spcPts val="0"/>
                        </a:spcAft>
                        <a:buClr>
                          <a:srgbClr val="800000"/>
                        </a:buClr>
                        <a:buSzPct val="90000"/>
                        <a:buFont typeface="Arial"/>
                        <a:buChar char="•"/>
                      </a:pPr>
                      <a:r>
                        <a:rPr lang="en-US" sz="1100" b="0" u="none" strike="noStrike" cap="none" dirty="0">
                          <a:solidFill>
                            <a:schemeClr val="tx1"/>
                          </a:solidFill>
                          <a:latin typeface="Montserrat" panose="020B0604020202020204" charset="0"/>
                          <a:ea typeface="Montserrat"/>
                          <a:cs typeface="Montserrat"/>
                          <a:sym typeface="Montserrat"/>
                        </a:rPr>
                        <a:t>Companies are encouraged to follow the guidelines of the WHO COVID preparedness package: </a:t>
                      </a:r>
                      <a:br>
                        <a:rPr lang="en-US" sz="1100" b="0" u="none" strike="noStrike" cap="none" dirty="0">
                          <a:solidFill>
                            <a:schemeClr val="tx1"/>
                          </a:solidFill>
                          <a:latin typeface="Montserrat" panose="020B0604020202020204" charset="0"/>
                          <a:ea typeface="Montserrat"/>
                          <a:cs typeface="Montserrat"/>
                          <a:sym typeface="Montserrat"/>
                        </a:rPr>
                      </a:br>
                      <a:r>
                        <a:rPr lang="en-US" sz="1100" b="0" u="none" strike="noStrike" cap="none" dirty="0">
                          <a:solidFill>
                            <a:schemeClr val="tx1"/>
                          </a:solidFill>
                          <a:latin typeface="Montserrat" panose="020B0604020202020204" charset="0"/>
                          <a:ea typeface="Montserrat"/>
                          <a:cs typeface="Montserrat"/>
                          <a:sym typeface="Montserrat"/>
                          <a:hlinkClick r:id="rId2">
                            <a:extLst>
                              <a:ext uri="{A12FA001-AC4F-418D-AE19-62706E023703}">
                                <ahyp:hlinkClr xmlns:ahyp="http://schemas.microsoft.com/office/drawing/2018/hyperlinkcolor" val="tx"/>
                              </a:ext>
                            </a:extLst>
                          </a:hlinkClick>
                        </a:rPr>
                        <a:t>https://www.who.int/docs/default-source/coronaviruse/getting-workplace-ready-for-covid-19.pdf</a:t>
                      </a:r>
                      <a:endParaRPr sz="1100" b="0" u="none" strike="noStrike" cap="none" dirty="0">
                        <a:solidFill>
                          <a:schemeClr val="tx1"/>
                        </a:solidFill>
                        <a:latin typeface="Montserrat" panose="020B0604020202020204" charset="0"/>
                        <a:ea typeface="Montserrat"/>
                        <a:cs typeface="Montserrat"/>
                        <a:sym typeface="Montserrat"/>
                      </a:endParaRPr>
                    </a:p>
                    <a:p>
                      <a:pPr marL="171450" marR="0" lvl="0" indent="-190500" algn="l" rtl="0">
                        <a:lnSpc>
                          <a:spcPct val="100000"/>
                        </a:lnSpc>
                        <a:spcBef>
                          <a:spcPts val="0"/>
                        </a:spcBef>
                        <a:spcAft>
                          <a:spcPts val="0"/>
                        </a:spcAft>
                        <a:buClr>
                          <a:srgbClr val="800000"/>
                        </a:buClr>
                        <a:buSzPct val="90000"/>
                        <a:buFont typeface="Arial"/>
                        <a:buChar char="•"/>
                      </a:pPr>
                      <a:r>
                        <a:rPr lang="en-US" sz="1100" b="0" u="none" strike="noStrike" cap="none" dirty="0">
                          <a:solidFill>
                            <a:schemeClr val="tx1"/>
                          </a:solidFill>
                          <a:latin typeface="Montserrat" panose="020B0604020202020204" charset="0"/>
                          <a:ea typeface="Montserrat"/>
                          <a:cs typeface="Montserrat"/>
                          <a:sym typeface="Montserrat"/>
                        </a:rPr>
                        <a:t>Start tracking metrics for employee health programs.  </a:t>
                      </a:r>
                      <a:endParaRPr sz="1100" b="0" dirty="0">
                        <a:solidFill>
                          <a:schemeClr val="tx1"/>
                        </a:solidFill>
                        <a:latin typeface="Montserrat" panose="020B0604020202020204" charset="0"/>
                      </a:endParaRPr>
                    </a:p>
                  </a:txBody>
                  <a:tcPr marL="91450" marR="91450" marT="182880" marB="45725">
                    <a:solidFill>
                      <a:srgbClr val="FFDC9B"/>
                    </a:solidFill>
                  </a:tcPr>
                </a:tc>
                <a:extLst>
                  <a:ext uri="{0D108BD9-81ED-4DB2-BD59-A6C34878D82A}">
                    <a16:rowId xmlns:a16="http://schemas.microsoft.com/office/drawing/2014/main" val="2283500166"/>
                  </a:ext>
                </a:extLst>
              </a:tr>
            </a:tbl>
          </a:graphicData>
        </a:graphic>
      </p:graphicFrame>
      <p:sp>
        <p:nvSpPr>
          <p:cNvPr id="2" name="TextBox 1">
            <a:extLst>
              <a:ext uri="{FF2B5EF4-FFF2-40B4-BE49-F238E27FC236}">
                <a16:creationId xmlns:a16="http://schemas.microsoft.com/office/drawing/2014/main" id="{1A03C057-804D-2542-B469-842496F07569}"/>
              </a:ext>
            </a:extLst>
          </p:cNvPr>
          <p:cNvSpPr txBox="1"/>
          <p:nvPr/>
        </p:nvSpPr>
        <p:spPr>
          <a:xfrm>
            <a:off x="4340506" y="6488668"/>
            <a:ext cx="5555848" cy="261610"/>
          </a:xfrm>
          <a:prstGeom prst="rect">
            <a:avLst/>
          </a:prstGeom>
          <a:noFill/>
        </p:spPr>
        <p:txBody>
          <a:bodyPr wrap="square" rtlCol="0">
            <a:spAutoFit/>
          </a:bodyPr>
          <a:lstStyle/>
          <a:p>
            <a:r>
              <a:rPr lang="en-US" sz="1100" b="1" dirty="0"/>
              <a:t>Underlined criteria are mandatory </a:t>
            </a:r>
          </a:p>
        </p:txBody>
      </p:sp>
    </p:spTree>
    <p:extLst>
      <p:ext uri="{BB962C8B-B14F-4D97-AF65-F5344CB8AC3E}">
        <p14:creationId xmlns:p14="http://schemas.microsoft.com/office/powerpoint/2010/main" val="81375963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437</TotalTime>
  <Words>1235</Words>
  <Application>Microsoft Office PowerPoint</Application>
  <PresentationFormat>Widescreen</PresentationFormat>
  <Paragraphs>168</Paragraphs>
  <Slides>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Arial</vt:lpstr>
      <vt:lpstr>Calibri</vt:lpstr>
      <vt:lpstr>Calibri Light</vt:lpstr>
      <vt:lpstr>Montserrat</vt:lpstr>
      <vt:lpstr>Noto Sans Symbols</vt: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HEALTHY WORKPLACE CRITERIA</dc:title>
  <dc:creator>Nalini Saligram</dc:creator>
  <cp:lastModifiedBy>Michelle Press</cp:lastModifiedBy>
  <cp:revision>33</cp:revision>
  <dcterms:created xsi:type="dcterms:W3CDTF">2020-10-28T18:41:22Z</dcterms:created>
  <dcterms:modified xsi:type="dcterms:W3CDTF">2020-11-02T22:59:04Z</dcterms:modified>
</cp:coreProperties>
</file>