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829" r:id="rId2"/>
    <p:sldId id="311" r:id="rId3"/>
    <p:sldId id="312" r:id="rId4"/>
    <p:sldId id="313" r:id="rId5"/>
    <p:sldId id="314" r:id="rId6"/>
    <p:sldId id="861" r:id="rId7"/>
    <p:sldId id="857" r:id="rId8"/>
    <p:sldId id="863" r:id="rId9"/>
    <p:sldId id="864" r:id="rId10"/>
    <p:sldId id="869" r:id="rId11"/>
    <p:sldId id="870" r:id="rId12"/>
    <p:sldId id="872" r:id="rId13"/>
    <p:sldId id="8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2"/>
  </p:normalViewPr>
  <p:slideViewPr>
    <p:cSldViewPr snapToGrid="0" snapToObjects="1">
      <p:cViewPr varScale="1">
        <p:scale>
          <a:sx n="115" d="100"/>
          <a:sy n="115" d="100"/>
        </p:scale>
        <p:origin x="1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680A5-3EA6-DD4C-A679-3A364D51E2C7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581BB-8503-5240-9673-B6D132EA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743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55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599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47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71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079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7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6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1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47E6-5482-E947-A9AA-786B81384AE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E5254-DFA8-314D-A947-66A659416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9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hyperlink" Target="https://arogyaworld.org/mythali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it.thequint.com/coronavirus/how-to-build-immunity-during-home-quarantine-coronavirus" TargetMode="External"/><Relationship Id="rId3" Type="http://schemas.openxmlformats.org/officeDocument/2006/relationships/hyperlink" Target="https://www.onlymyhealth.com/here-are-a-few-healthy-eating-tips-by-dr-meghana-pasi-1581047027" TargetMode="External"/><Relationship Id="rId7" Type="http://schemas.openxmlformats.org/officeDocument/2006/relationships/hyperlink" Target="https://indianexpress.com/article/lifestyle/health/mothers-day-2020-eating-right-diet-tips-healthy-simple-meal-plans-calcium-immunity-6397956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dianexpress.com/article/lifestyle/health/woman-sedentary-lifestyle-easy-healthy-diet-tips-exercises-lose-weight-6365410/" TargetMode="External"/><Relationship Id="rId5" Type="http://schemas.openxmlformats.org/officeDocument/2006/relationships/hyperlink" Target="https://timesofindia.indiatimes.com/life-style/food-news/a-balanced-meal-plan-to-help-survive-the-lockdown/photostory/75161590.cms" TargetMode="External"/><Relationship Id="rId10" Type="http://schemas.openxmlformats.org/officeDocument/2006/relationships/hyperlink" Target="https://www.financialexpress.com/lifestyle/happy-mothers-day-2020-is-your-mother-eating-right-time-to-prioritize-mothers-nutrition-and-health/1953812/" TargetMode="External"/><Relationship Id="rId4" Type="http://schemas.openxmlformats.org/officeDocument/2006/relationships/hyperlink" Target="https://www.onlymyhealth.com/international-womens-day-empower-urban-sedentary-indian-women-towards-healthy-and-energetic-living-1583549059" TargetMode="External"/><Relationship Id="rId9" Type="http://schemas.openxmlformats.org/officeDocument/2006/relationships/hyperlink" Target="https://yourstory.com/weekender/boost-immunity-home-cooked-meals-meghana-pas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myplate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0" y="15240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 rot="10800000" flipH="1">
            <a:off x="1066800" y="5676900"/>
            <a:ext cx="7086600" cy="46038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 descr="Arogya_PPT_Arrow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850" y="674688"/>
            <a:ext cx="4400550" cy="49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0" y="3657600"/>
            <a:ext cx="9144000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295400" y="3733800"/>
            <a:ext cx="533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CHANGING THE COURSE</a:t>
            </a:r>
            <a:br>
              <a:rPr lang="en-US" sz="2800" b="1" i="0" u="none" strike="noStrike" cap="none" dirty="0">
                <a:solidFill>
                  <a:srgbClr val="E51937"/>
                </a:solidFill>
                <a:latin typeface="Montserrat" pitchFamily="2" charset="77"/>
                <a:sym typeface="Arial"/>
              </a:rPr>
            </a:br>
            <a:r>
              <a:rPr lang="en-US" sz="2800" b="1" i="0" u="none" strike="noStrike" cap="none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OF CHRONIC DISEASE</a:t>
            </a:r>
            <a:br>
              <a:rPr lang="en-US" sz="3200" b="1" i="0" u="none" strike="noStrike" cap="none" dirty="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rgbClr val="800000"/>
                </a:solidFill>
                <a:latin typeface="Montserrat" pitchFamily="2" charset="77"/>
                <a:sym typeface="Arial"/>
              </a:rPr>
              <a:t>One Community at a Tim</a:t>
            </a:r>
            <a:r>
              <a:rPr lang="en-US" sz="2400" dirty="0">
                <a:solidFill>
                  <a:srgbClr val="800000"/>
                </a:solidFill>
                <a:latin typeface="Montserrat" pitchFamily="2" charset="77"/>
              </a:rPr>
              <a:t>e</a:t>
            </a:r>
          </a:p>
          <a:p>
            <a:pPr lvl="0">
              <a:lnSpc>
                <a:spcPct val="112500"/>
              </a:lnSpc>
            </a:pPr>
            <a:r>
              <a:rPr lang="en-US" sz="2400" dirty="0">
                <a:solidFill>
                  <a:srgbClr val="800000"/>
                </a:solidFill>
                <a:latin typeface="Montserrat" pitchFamily="2" charset="77"/>
              </a:rPr>
              <a:t>With </a:t>
            </a:r>
            <a:r>
              <a:rPr lang="en-US" sz="2400" dirty="0" err="1">
                <a:solidFill>
                  <a:srgbClr val="800000"/>
                </a:solidFill>
                <a:latin typeface="Montserrat" pitchFamily="2" charset="77"/>
              </a:rPr>
              <a:t>MyThali</a:t>
            </a:r>
            <a:r>
              <a:rPr lang="en-US" sz="2400" dirty="0">
                <a:solidFill>
                  <a:srgbClr val="800000"/>
                </a:solidFill>
                <a:latin typeface="Montserrat" pitchFamily="2" charset="77"/>
              </a:rPr>
              <a:t> -  </a:t>
            </a:r>
            <a:r>
              <a:rPr lang="en-US" dirty="0">
                <a:hlinkClick r:id="rId4"/>
              </a:rPr>
              <a:t>https://arogyaworld.org/mythali/</a:t>
            </a:r>
            <a:endParaRPr dirty="0">
              <a:latin typeface="Montserrat" pitchFamily="2" charset="77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990600" y="5829744"/>
            <a:ext cx="8153400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8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5" b="1" i="1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Arogya in Sanskrit means good health. More literally to live a life without disease.</a:t>
            </a:r>
            <a:endParaRPr dirty="0">
              <a:latin typeface="Montserrat" pitchFamily="2" charset="77"/>
            </a:endParaRPr>
          </a:p>
          <a:p>
            <a:pPr marL="0" marR="0" lvl="0" indent="0" algn="l" rtl="0">
              <a:lnSpc>
                <a:spcPct val="148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5" b="0" i="1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Chronic non-communicable diseases called NCDs, include heart diseases, cancer, diabetes </a:t>
            </a:r>
          </a:p>
          <a:p>
            <a:pPr marL="0" marR="0" lvl="0" indent="0" algn="l" rtl="0">
              <a:lnSpc>
                <a:spcPct val="1488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5" b="0" i="1" u="none" strike="noStrike" cap="none" dirty="0">
                <a:solidFill>
                  <a:srgbClr val="70382D"/>
                </a:solidFill>
                <a:latin typeface="Montserrat" pitchFamily="2" charset="77"/>
                <a:sym typeface="Arial"/>
              </a:rPr>
              <a:t>and chronic lung diseases </a:t>
            </a:r>
            <a:endParaRPr dirty="0">
              <a:latin typeface="Montserrat" pitchFamily="2" charset="77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9249" y="3595117"/>
            <a:ext cx="1454150" cy="145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8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93;p59">
            <a:extLst>
              <a:ext uri="{FF2B5EF4-FFF2-40B4-BE49-F238E27FC236}">
                <a16:creationId xmlns:a16="http://schemas.microsoft.com/office/drawing/2014/main" id="{B50A60D9-2F28-9341-8E59-0EB651324C34}"/>
              </a:ext>
            </a:extLst>
          </p:cNvPr>
          <p:cNvSpPr txBox="1"/>
          <p:nvPr/>
        </p:nvSpPr>
        <p:spPr>
          <a:xfrm>
            <a:off x="425109" y="348948"/>
            <a:ext cx="57612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Urban </a:t>
            </a:r>
            <a:r>
              <a:rPr lang="en-US" sz="2400" b="1" dirty="0" err="1">
                <a:solidFill>
                  <a:srgbClr val="E51937"/>
                </a:solidFill>
                <a:latin typeface="Montserrat" pitchFamily="2" charset="77"/>
                <a:sym typeface="Arial"/>
              </a:rPr>
              <a:t>MyThali</a:t>
            </a:r>
            <a:r>
              <a:rPr lang="en-US" sz="2400" b="1" dirty="0">
                <a:solidFill>
                  <a:srgbClr val="E51937"/>
                </a:solidFill>
                <a:latin typeface="Montserrat" pitchFamily="2" charset="77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Montserrat" pitchFamily="2" charset="77"/>
                <a:sym typeface="Arial"/>
              </a:rPr>
              <a:t>INFLUENCER OUTREACH THROUGH SOCIAL MEDIA</a:t>
            </a:r>
            <a:endParaRPr sz="1050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7" name="Google Shape;1227;p63">
            <a:extLst>
              <a:ext uri="{FF2B5EF4-FFF2-40B4-BE49-F238E27FC236}">
                <a16:creationId xmlns:a16="http://schemas.microsoft.com/office/drawing/2014/main" id="{F94A4947-C176-0543-B33A-FE43756D2127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246" y="265740"/>
            <a:ext cx="1963508" cy="59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0A18A8-D2CB-EA4C-9292-4738EDD6C90D}"/>
              </a:ext>
            </a:extLst>
          </p:cNvPr>
          <p:cNvSpPr/>
          <p:nvPr/>
        </p:nvSpPr>
        <p:spPr>
          <a:xfrm>
            <a:off x="377472" y="1034936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02B0D-8843-8547-BFEE-6491EF9F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297" y="1160159"/>
            <a:ext cx="1399343" cy="2754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0ADFE-0746-2A49-98CB-EE44A4710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63" y="1120557"/>
            <a:ext cx="1403550" cy="2754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CDC0EE-A84A-AF4D-88E2-103D6E177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069" y="1173385"/>
            <a:ext cx="1411291" cy="27546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A4CDEB-0A36-0646-A8E9-F5F2C91E8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72" y="1160159"/>
            <a:ext cx="1400660" cy="27546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59EE98-0441-5D45-80D6-3B4BA3D0E0DC}"/>
              </a:ext>
            </a:extLst>
          </p:cNvPr>
          <p:cNvSpPr/>
          <p:nvPr/>
        </p:nvSpPr>
        <p:spPr>
          <a:xfrm>
            <a:off x="3773010" y="4301836"/>
            <a:ext cx="5203457" cy="22904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C09400-7FC3-3B46-8943-D99462151891}"/>
              </a:ext>
            </a:extLst>
          </p:cNvPr>
          <p:cNvSpPr txBox="1"/>
          <p:nvPr/>
        </p:nvSpPr>
        <p:spPr>
          <a:xfrm>
            <a:off x="4272611" y="4639134"/>
            <a:ext cx="43835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In order to reach to </a:t>
            </a:r>
            <a:r>
              <a:rPr lang="en-US" sz="1100" dirty="0" err="1">
                <a:solidFill>
                  <a:schemeClr val="bg1"/>
                </a:solidFill>
                <a:latin typeface="Montserrat" pitchFamily="2" charset="77"/>
              </a:rPr>
              <a:t>MyThali’s</a:t>
            </a:r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 target audience, we engaged with micro-influencers with followers who are urban women looking for nutrition advice from credible sources. These included health &amp; nutrition, lifestyle, food &amp; travel influencers. The idea was to tap into the follower base of these influencers</a:t>
            </a:r>
          </a:p>
          <a:p>
            <a:pPr algn="just"/>
            <a:endParaRPr lang="en-US" sz="1100" dirty="0">
              <a:solidFill>
                <a:schemeClr val="bg1"/>
              </a:solidFill>
              <a:latin typeface="Montserrat" pitchFamily="2" charset="77"/>
            </a:endParaRPr>
          </a:p>
          <a:p>
            <a:pPr algn="just"/>
            <a:r>
              <a:rPr lang="en-US" sz="1100" dirty="0">
                <a:solidFill>
                  <a:schemeClr val="bg1"/>
                </a:solidFill>
                <a:latin typeface="Montserrat" pitchFamily="2" charset="77"/>
              </a:rPr>
              <a:t>A list of 18 micro-influencers were identified for this purpose. 7 Influencers were engaged till April 2020 and additional 4 influencers have been identified for next few months.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98082-24FF-4443-A7CE-01DE6984B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185" y="1120557"/>
            <a:ext cx="1399343" cy="280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54ED3-363C-496B-8A38-460BCD019D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2069" y="3996308"/>
            <a:ext cx="1409387" cy="2792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5203C-4169-4C0A-BEBF-9DF988DE83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411" y="3996307"/>
            <a:ext cx="1400661" cy="27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93;p59">
            <a:extLst>
              <a:ext uri="{FF2B5EF4-FFF2-40B4-BE49-F238E27FC236}">
                <a16:creationId xmlns:a16="http://schemas.microsoft.com/office/drawing/2014/main" id="{B50A60D9-2F28-9341-8E59-0EB651324C34}"/>
              </a:ext>
            </a:extLst>
          </p:cNvPr>
          <p:cNvSpPr txBox="1"/>
          <p:nvPr/>
        </p:nvSpPr>
        <p:spPr>
          <a:xfrm>
            <a:off x="425109" y="348948"/>
            <a:ext cx="667702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Urban </a:t>
            </a:r>
            <a:r>
              <a:rPr lang="en-US" sz="2400" b="1" dirty="0" err="1">
                <a:solidFill>
                  <a:srgbClr val="E51937"/>
                </a:solidFill>
                <a:latin typeface="Montserrat" pitchFamily="2" charset="77"/>
                <a:sym typeface="Arial"/>
              </a:rPr>
              <a:t>MyThali</a:t>
            </a:r>
            <a:r>
              <a:rPr lang="en-US" sz="2400" b="1" dirty="0">
                <a:solidFill>
                  <a:srgbClr val="E51937"/>
                </a:solidFill>
                <a:latin typeface="Montserrat" pitchFamily="2" charset="77"/>
              </a:rPr>
              <a:t> </a:t>
            </a:r>
          </a:p>
          <a:p>
            <a:pPr lvl="0"/>
            <a:r>
              <a:rPr lang="en-US" sz="1600" b="1" dirty="0">
                <a:latin typeface="Montserrat" pitchFamily="2" charset="77"/>
                <a:sym typeface="Arial"/>
              </a:rPr>
              <a:t>OUTREACH THROUGH TRADITIONAL MEDIA : Articles </a:t>
            </a:r>
            <a:r>
              <a:rPr lang="en-US" sz="1600" b="1" dirty="0">
                <a:solidFill>
                  <a:schemeClr val="tx1"/>
                </a:solidFill>
                <a:latin typeface="Montserrat" pitchFamily="2" charset="77"/>
                <a:sym typeface="Arial"/>
              </a:rPr>
              <a:t>in Online Publications</a:t>
            </a:r>
            <a:endParaRPr sz="1050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7" name="Google Shape;1227;p63">
            <a:extLst>
              <a:ext uri="{FF2B5EF4-FFF2-40B4-BE49-F238E27FC236}">
                <a16:creationId xmlns:a16="http://schemas.microsoft.com/office/drawing/2014/main" id="{F94A4947-C176-0543-B33A-FE43756D2127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246" y="265740"/>
            <a:ext cx="1963508" cy="59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0A18A8-D2CB-EA4C-9292-4738EDD6C90D}"/>
              </a:ext>
            </a:extLst>
          </p:cNvPr>
          <p:cNvSpPr/>
          <p:nvPr/>
        </p:nvSpPr>
        <p:spPr>
          <a:xfrm>
            <a:off x="377472" y="1034936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54048-B52B-D04D-917F-A7414D04B12E}"/>
              </a:ext>
            </a:extLst>
          </p:cNvPr>
          <p:cNvSpPr txBox="1"/>
          <p:nvPr/>
        </p:nvSpPr>
        <p:spPr>
          <a:xfrm>
            <a:off x="425108" y="1241778"/>
            <a:ext cx="8436669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itchFamily="2" charset="77"/>
              </a:rPr>
              <a:t>List of Articles Published Online:</a:t>
            </a:r>
          </a:p>
          <a:p>
            <a:endParaRPr lang="en-US" dirty="0">
              <a:latin typeface="Montserrat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sz="1400" b="1" dirty="0" err="1">
                <a:latin typeface="Montserrat" pitchFamily="2" charset="77"/>
              </a:rPr>
              <a:t>OnlyMyHealth</a:t>
            </a:r>
            <a:endParaRPr lang="en-US" sz="1400" b="1" dirty="0">
              <a:latin typeface="Montserrat" pitchFamily="2" charset="77"/>
            </a:endParaRPr>
          </a:p>
          <a:p>
            <a:pPr marL="228600" indent="-228600">
              <a:buAutoNum type="arabicPeriod"/>
            </a:pPr>
            <a:r>
              <a:rPr lang="en-US" sz="1050" dirty="0">
                <a:latin typeface="Montserrat" pitchFamily="2" charset="77"/>
                <a:hlinkClick r:id="rId3"/>
              </a:rPr>
              <a:t>https://www.onlymyhealth.com/here-are-a-few-healthy-eating-tips-by-dr-meghana-pasi-1581047027</a:t>
            </a:r>
            <a:endParaRPr lang="en-US" sz="1050" dirty="0">
              <a:latin typeface="Montserrat" pitchFamily="2" charset="77"/>
            </a:endParaRPr>
          </a:p>
          <a:p>
            <a:pPr marL="228600" indent="-228600">
              <a:buAutoNum type="arabicPeriod"/>
            </a:pPr>
            <a:r>
              <a:rPr lang="en-US" sz="1050" dirty="0">
                <a:latin typeface="Montserrat" pitchFamily="2" charset="77"/>
                <a:hlinkClick r:id="rId4"/>
              </a:rPr>
              <a:t>https://www.onlymyhealth.com/international-womens-day-empower-urban-sedentary-indian-women-towards-healthy-and-energetic-living-1583549059</a:t>
            </a:r>
            <a:endParaRPr lang="en-US" sz="1050" dirty="0">
              <a:latin typeface="Montserrat" pitchFamily="2" charset="77"/>
            </a:endParaRPr>
          </a:p>
          <a:p>
            <a:endParaRPr lang="en-US" dirty="0">
              <a:latin typeface="Montserrat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latin typeface="Montserrat" pitchFamily="2" charset="77"/>
              </a:rPr>
              <a:t>Times of India</a:t>
            </a:r>
          </a:p>
          <a:p>
            <a:r>
              <a:rPr lang="en-US" sz="1050" dirty="0">
                <a:latin typeface="Montserrat" pitchFamily="2" charset="77"/>
                <a:hlinkClick r:id="rId5"/>
              </a:rPr>
              <a:t>https://timesofindia.indiatimes.com/life-style/food-news/a-balanced-meal-plan-to-help-survive-the-lockdown/photostory/75161590.cms</a:t>
            </a:r>
            <a:endParaRPr lang="en-US" sz="1050" dirty="0">
              <a:latin typeface="Montserrat" pitchFamily="2" charset="77"/>
            </a:endParaRPr>
          </a:p>
          <a:p>
            <a:endParaRPr lang="en-US" dirty="0">
              <a:latin typeface="Montserrat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latin typeface="Montserrat" pitchFamily="2" charset="77"/>
              </a:rPr>
              <a:t>Indian Express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Montserrat" pitchFamily="2" charset="77"/>
                <a:hlinkClick r:id="rId6"/>
              </a:rPr>
              <a:t>https://indianexpress.com/article/lifestyle/health/woman-sedentary-lifestyle-easy-healthy-diet-tips-exercises-lose-weight-6365410/</a:t>
            </a:r>
            <a:endParaRPr lang="en-US" sz="1050" dirty="0">
              <a:latin typeface="Montserrat" pitchFamily="2" charset="77"/>
            </a:endParaRPr>
          </a:p>
          <a:p>
            <a:pPr marL="228600" indent="-228600">
              <a:buAutoNum type="arabicPeriod"/>
            </a:pPr>
            <a:r>
              <a:rPr lang="en-US" sz="1050" dirty="0">
                <a:latin typeface="Montserrat" pitchFamily="2" charset="77"/>
                <a:hlinkClick r:id="rId7"/>
              </a:rPr>
              <a:t>https://indianexpress.com/article/lifestyle/health/mothers-day-2020-eating-right-diet-tips-healthy-simple-meal-plans-calcium-immunity-6397956/</a:t>
            </a:r>
            <a:endParaRPr lang="en-US" sz="1050" dirty="0">
              <a:latin typeface="Montserrat" pitchFamily="2" charset="77"/>
            </a:endParaRPr>
          </a:p>
          <a:p>
            <a:endParaRPr lang="en-US" dirty="0">
              <a:latin typeface="Montserrat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latin typeface="Montserrat" pitchFamily="2" charset="77"/>
              </a:rPr>
              <a:t>The Quint</a:t>
            </a:r>
          </a:p>
          <a:p>
            <a:r>
              <a:rPr lang="en-US" sz="1050" dirty="0">
                <a:latin typeface="Montserrat" pitchFamily="2" charset="77"/>
                <a:hlinkClick r:id="rId8"/>
              </a:rPr>
              <a:t>https://fit.thequint.com/coronavirus/how-to-build-immunity-during-home-quarantine-coronavirus</a:t>
            </a:r>
            <a:endParaRPr lang="en-US" sz="1050" dirty="0">
              <a:latin typeface="Montserrat" pitchFamily="2" charset="77"/>
            </a:endParaRPr>
          </a:p>
          <a:p>
            <a:endParaRPr lang="en-US" dirty="0">
              <a:latin typeface="Montserrat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latin typeface="Montserrat" pitchFamily="2" charset="77"/>
              </a:rPr>
              <a:t>Your Story</a:t>
            </a:r>
          </a:p>
          <a:p>
            <a:r>
              <a:rPr lang="en-US" sz="1050" dirty="0">
                <a:latin typeface="Montserrat" pitchFamily="2" charset="77"/>
                <a:hlinkClick r:id="rId9"/>
              </a:rPr>
              <a:t>https://yourstory.com/weekender/boost-immunity-home-cooked-meals-meghana-pasi</a:t>
            </a:r>
            <a:endParaRPr lang="en-US" sz="1050" dirty="0">
              <a:latin typeface="Montserrat" pitchFamily="2" charset="77"/>
            </a:endParaRPr>
          </a:p>
          <a:p>
            <a:endParaRPr lang="en-US" sz="1050" dirty="0">
              <a:latin typeface="Montserrat" pitchFamily="2" charset="77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latin typeface="Montserrat" pitchFamily="2" charset="77"/>
              </a:rPr>
              <a:t>Financial Express</a:t>
            </a:r>
          </a:p>
          <a:p>
            <a:r>
              <a:rPr lang="en-US" sz="1050" dirty="0">
                <a:latin typeface="Montserrat" pitchFamily="2" charset="77"/>
                <a:hlinkClick r:id="rId10"/>
              </a:rPr>
              <a:t>https://www.financialexpress.com/lifestyle/happy-mothers-day-2020-is-your-mother-eating-right-time-to-prioritize-mothers-nutrition-and-health/1953812/</a:t>
            </a:r>
            <a:endParaRPr lang="en-US" sz="1050" dirty="0">
              <a:latin typeface="Montserrat" pitchFamily="2" charset="77"/>
            </a:endParaRPr>
          </a:p>
          <a:p>
            <a:endParaRPr lang="en-US" sz="105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93;p59">
            <a:extLst>
              <a:ext uri="{FF2B5EF4-FFF2-40B4-BE49-F238E27FC236}">
                <a16:creationId xmlns:a16="http://schemas.microsoft.com/office/drawing/2014/main" id="{869E38E3-1B30-4473-970C-4EB3CB07E7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6862912" cy="7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Urban </a:t>
            </a:r>
            <a:r>
              <a:rPr lang="en-US" sz="2800" b="1" dirty="0" err="1">
                <a:solidFill>
                  <a:srgbClr val="E51937"/>
                </a:solidFill>
                <a:latin typeface="Montserrat" pitchFamily="2" charset="77"/>
                <a:sym typeface="Arial"/>
              </a:rPr>
              <a:t>MyThali</a:t>
            </a:r>
            <a:r>
              <a:rPr lang="en-US" sz="2800" b="1" dirty="0">
                <a:solidFill>
                  <a:srgbClr val="E51937"/>
                </a:solidFill>
                <a:latin typeface="Montserrat" pitchFamily="2" charset="77"/>
              </a:rPr>
              <a:t> </a:t>
            </a:r>
            <a:br>
              <a:rPr lang="en-US" sz="2800" b="1" dirty="0">
                <a:solidFill>
                  <a:srgbClr val="E51937"/>
                </a:solidFill>
                <a:latin typeface="Montserrat" pitchFamily="2" charset="77"/>
              </a:rPr>
            </a:br>
            <a:r>
              <a:rPr lang="en-US" sz="1800" b="1" dirty="0">
                <a:latin typeface="Montserrat" pitchFamily="2" charset="77"/>
                <a:sym typeface="Arial"/>
              </a:rPr>
              <a:t>TOTAL REACH</a:t>
            </a:r>
            <a:endParaRPr lang="en-US" sz="1100" dirty="0">
              <a:latin typeface="Montserrat" pitchFamily="2" charset="77"/>
            </a:endParaRPr>
          </a:p>
        </p:txBody>
      </p:sp>
      <p:pic>
        <p:nvPicPr>
          <p:cNvPr id="8" name="Google Shape;1227;p63">
            <a:extLst>
              <a:ext uri="{FF2B5EF4-FFF2-40B4-BE49-F238E27FC236}">
                <a16:creationId xmlns:a16="http://schemas.microsoft.com/office/drawing/2014/main" id="{43E402D1-6803-46F5-A5CF-70B6AAEBFCF5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246" y="265740"/>
            <a:ext cx="1963508" cy="5915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79DE47-1B7E-4EBE-B229-770721B738FC}"/>
              </a:ext>
            </a:extLst>
          </p:cNvPr>
          <p:cNvSpPr/>
          <p:nvPr/>
        </p:nvSpPr>
        <p:spPr>
          <a:xfrm>
            <a:off x="377472" y="1265760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FCB26-DA94-493A-8229-605F1C06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3857" y="1998764"/>
            <a:ext cx="6696286" cy="31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93;p59">
            <a:extLst>
              <a:ext uri="{FF2B5EF4-FFF2-40B4-BE49-F238E27FC236}">
                <a16:creationId xmlns:a16="http://schemas.microsoft.com/office/drawing/2014/main" id="{B50A60D9-2F28-9341-8E59-0EB651324C34}"/>
              </a:ext>
            </a:extLst>
          </p:cNvPr>
          <p:cNvSpPr txBox="1"/>
          <p:nvPr/>
        </p:nvSpPr>
        <p:spPr>
          <a:xfrm>
            <a:off x="425109" y="275004"/>
            <a:ext cx="57612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Rural MyThali</a:t>
            </a:r>
            <a:r>
              <a:rPr lang="en-US" sz="2400" b="1" dirty="0">
                <a:solidFill>
                  <a:srgbClr val="E51937"/>
                </a:solidFill>
                <a:latin typeface="Montserrat" pitchFamily="2" charset="77"/>
              </a:rPr>
              <a:t>: </a:t>
            </a:r>
            <a:r>
              <a:rPr lang="en-US" sz="1600" b="1">
                <a:solidFill>
                  <a:schemeClr val="tx1"/>
                </a:solidFill>
                <a:latin typeface="Montserrat" pitchFamily="2" charset="77"/>
                <a:sym typeface="Arial"/>
              </a:rPr>
              <a:t>Booklet March-May </a:t>
            </a:r>
            <a:r>
              <a:rPr lang="en-US" sz="1600" b="1" dirty="0">
                <a:solidFill>
                  <a:schemeClr val="tx1"/>
                </a:solidFill>
                <a:latin typeface="Montserrat" pitchFamily="2" charset="77"/>
                <a:sym typeface="Arial"/>
              </a:rPr>
              <a:t>2020</a:t>
            </a:r>
            <a:endParaRPr sz="1050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7" name="Google Shape;1227;p63">
            <a:extLst>
              <a:ext uri="{FF2B5EF4-FFF2-40B4-BE49-F238E27FC236}">
                <a16:creationId xmlns:a16="http://schemas.microsoft.com/office/drawing/2014/main" id="{F94A4947-C176-0543-B33A-FE43756D2127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246" y="85116"/>
            <a:ext cx="1963508" cy="59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0A18A8-D2CB-EA4C-9292-4738EDD6C90D}"/>
              </a:ext>
            </a:extLst>
          </p:cNvPr>
          <p:cNvSpPr/>
          <p:nvPr/>
        </p:nvSpPr>
        <p:spPr>
          <a:xfrm>
            <a:off x="377472" y="724772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0212D-06D7-0B48-A91C-922807C08040}"/>
              </a:ext>
            </a:extLst>
          </p:cNvPr>
          <p:cNvSpPr/>
          <p:nvPr/>
        </p:nvSpPr>
        <p:spPr>
          <a:xfrm>
            <a:off x="386018" y="759202"/>
            <a:ext cx="6279301" cy="13439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629F1-4B6F-DF42-9F08-C48E8C39F776}"/>
              </a:ext>
            </a:extLst>
          </p:cNvPr>
          <p:cNvSpPr txBox="1"/>
          <p:nvPr/>
        </p:nvSpPr>
        <p:spPr>
          <a:xfrm>
            <a:off x="566398" y="958036"/>
            <a:ext cx="5918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Montserrat" pitchFamily="2" charset="77"/>
              </a:rPr>
              <a:t>The rural </a:t>
            </a:r>
            <a:r>
              <a:rPr lang="en-US" sz="1200" dirty="0" err="1">
                <a:latin typeface="Montserrat" pitchFamily="2" charset="77"/>
              </a:rPr>
              <a:t>MyThali</a:t>
            </a:r>
            <a:r>
              <a:rPr lang="en-US" sz="1200" dirty="0">
                <a:latin typeface="Montserrat" pitchFamily="2" charset="77"/>
              </a:rPr>
              <a:t> program focuses on empowering and educating rural middle school girls and those from urban slums  on the importance of nutrition and eating right. For this, we have developed an 8 page comic-book and activity booklet that is increasingly being recognized as social and behavior change tool.  </a:t>
            </a:r>
            <a:endParaRPr lang="en-US" sz="900" dirty="0"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7A0C8-C050-4446-B90D-5DF0E00CF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49" y="870019"/>
            <a:ext cx="2032518" cy="2844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52E22-F6F0-4046-9EF3-392796C0C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949" y="3833002"/>
            <a:ext cx="2019482" cy="28447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E5C66E-E0B2-3B48-9532-355843E87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18" y="2237616"/>
            <a:ext cx="6279301" cy="44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9D1A01-16DA-BA46-9B22-0C7EA7EE5CCF}"/>
              </a:ext>
            </a:extLst>
          </p:cNvPr>
          <p:cNvSpPr/>
          <p:nvPr/>
        </p:nvSpPr>
        <p:spPr>
          <a:xfrm>
            <a:off x="457200" y="3786473"/>
            <a:ext cx="8101300" cy="1453061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97294-BBB7-E145-A391-10360FD4F29A}"/>
              </a:ext>
            </a:extLst>
          </p:cNvPr>
          <p:cNvSpPr/>
          <p:nvPr/>
        </p:nvSpPr>
        <p:spPr>
          <a:xfrm>
            <a:off x="457200" y="5402004"/>
            <a:ext cx="8101300" cy="1198122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71" name="Google Shape;1171;p56"/>
          <p:cNvSpPr txBox="1">
            <a:spLocks noGrp="1"/>
          </p:cNvSpPr>
          <p:nvPr>
            <p:ph type="title"/>
          </p:nvPr>
        </p:nvSpPr>
        <p:spPr>
          <a:xfrm>
            <a:off x="-102441" y="616066"/>
            <a:ext cx="3318882" cy="48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Pts val="2400"/>
              <a:buFont typeface="Calibri"/>
              <a:buNone/>
            </a:pPr>
            <a:r>
              <a:rPr lang="en-US" sz="2800" b="1" dirty="0">
                <a:solidFill>
                  <a:srgbClr val="E51937"/>
                </a:solidFill>
                <a:latin typeface="Montserrat" pitchFamily="2" charset="77"/>
              </a:rPr>
              <a:t>Why </a:t>
            </a:r>
            <a:r>
              <a:rPr lang="en-US" sz="2800" b="1" dirty="0" err="1">
                <a:solidFill>
                  <a:srgbClr val="E51937"/>
                </a:solidFill>
                <a:latin typeface="Montserrat" pitchFamily="2" charset="77"/>
              </a:rPr>
              <a:t>MyThali</a:t>
            </a:r>
            <a:r>
              <a:rPr lang="en-US" sz="2800" b="1" dirty="0">
                <a:solidFill>
                  <a:srgbClr val="E51937"/>
                </a:solidFill>
                <a:latin typeface="Montserrat" pitchFamily="2" charset="77"/>
              </a:rPr>
              <a:t>?  </a:t>
            </a:r>
            <a:endParaRPr sz="1400" b="1" i="1" dirty="0">
              <a:solidFill>
                <a:srgbClr val="E51937"/>
              </a:solidFill>
              <a:latin typeface="Montserrat" pitchFamily="2" charset="77"/>
            </a:endParaRPr>
          </a:p>
        </p:txBody>
      </p:sp>
      <p:sp>
        <p:nvSpPr>
          <p:cNvPr id="1172" name="Google Shape;1172;p56"/>
          <p:cNvSpPr txBox="1">
            <a:spLocks noGrp="1"/>
          </p:cNvSpPr>
          <p:nvPr>
            <p:ph idx="1"/>
          </p:nvPr>
        </p:nvSpPr>
        <p:spPr>
          <a:xfrm>
            <a:off x="585500" y="3866923"/>
            <a:ext cx="7724092" cy="161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400" b="1" dirty="0">
                <a:solidFill>
                  <a:schemeClr val="bg1"/>
                </a:solidFill>
                <a:latin typeface="Montserrat" pitchFamily="2" charset="77"/>
                <a:ea typeface="Century Gothic"/>
                <a:cs typeface="Century Gothic"/>
                <a:sym typeface="Century Gothic"/>
              </a:rPr>
              <a:t>Transformation to healthy diets by 2050 will require substantial dietary shifts, including a greater than 50% reduction in global consumption of unhealthy foods, such as red meat and sugar, and a greater than 100% increase in consumption of healthy foods, such as nuts, fruits, vegetables, and legumes. – EAT Lancet Commission 2019</a:t>
            </a:r>
            <a:endParaRPr sz="14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AD202-145A-1846-BFCC-819274D575C7}"/>
              </a:ext>
            </a:extLst>
          </p:cNvPr>
          <p:cNvSpPr/>
          <p:nvPr/>
        </p:nvSpPr>
        <p:spPr>
          <a:xfrm>
            <a:off x="457200" y="1550718"/>
            <a:ext cx="2618602" cy="211288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F72B3-6CA1-7D4E-8CA7-9299C72F2315}"/>
              </a:ext>
            </a:extLst>
          </p:cNvPr>
          <p:cNvSpPr/>
          <p:nvPr/>
        </p:nvSpPr>
        <p:spPr>
          <a:xfrm>
            <a:off x="3216441" y="1550718"/>
            <a:ext cx="2618602" cy="2112889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9D7A8-C9C5-3C45-A867-140F46847999}"/>
              </a:ext>
            </a:extLst>
          </p:cNvPr>
          <p:cNvSpPr/>
          <p:nvPr/>
        </p:nvSpPr>
        <p:spPr>
          <a:xfrm>
            <a:off x="5939898" y="1550718"/>
            <a:ext cx="2618602" cy="2112889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F8771-CA55-7E47-909F-D69C55E65D29}"/>
              </a:ext>
            </a:extLst>
          </p:cNvPr>
          <p:cNvSpPr/>
          <p:nvPr/>
        </p:nvSpPr>
        <p:spPr>
          <a:xfrm>
            <a:off x="442233" y="1947630"/>
            <a:ext cx="261860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20"/>
              </a:spcBef>
              <a:buClr>
                <a:schemeClr val="lt1"/>
              </a:buClr>
              <a:buSzPts val="1600"/>
            </a:pPr>
            <a:r>
              <a:rPr lang="en-US" b="1" dirty="0">
                <a:solidFill>
                  <a:srgbClr val="70382D"/>
                </a:solidFill>
                <a:latin typeface="Montserrat" pitchFamily="2" charset="77"/>
                <a:ea typeface="Century Gothic"/>
                <a:cs typeface="Century Gothic"/>
                <a:sym typeface="Century Gothic"/>
              </a:rPr>
              <a:t>Unhealthy Eating is #1 cause of death globally</a:t>
            </a:r>
          </a:p>
          <a:p>
            <a:pPr marL="342900" lvl="0" indent="-342900" algn="ctr">
              <a:spcBef>
                <a:spcPts val="320"/>
              </a:spcBef>
              <a:buClr>
                <a:schemeClr val="lt1"/>
              </a:buClr>
              <a:buSzPts val="1600"/>
              <a:buChar char="•"/>
            </a:pPr>
            <a:endParaRPr lang="en-US" b="1" dirty="0">
              <a:solidFill>
                <a:srgbClr val="70382D"/>
              </a:solidFill>
              <a:latin typeface="Montserrat" pitchFamily="2" charset="77"/>
              <a:ea typeface="Century Gothic"/>
              <a:cs typeface="Century Gothic"/>
              <a:sym typeface="Century Gothic"/>
            </a:endParaRPr>
          </a:p>
          <a:p>
            <a:pPr lvl="0" algn="ctr">
              <a:spcBef>
                <a:spcPts val="320"/>
              </a:spcBef>
              <a:buClr>
                <a:schemeClr val="lt1"/>
              </a:buClr>
              <a:buSzPts val="1600"/>
            </a:pPr>
            <a:r>
              <a:rPr lang="en-US" sz="1200" dirty="0">
                <a:solidFill>
                  <a:srgbClr val="70382D"/>
                </a:solidFill>
                <a:latin typeface="Montserrat" pitchFamily="2" charset="77"/>
                <a:ea typeface="Century Gothic"/>
                <a:cs typeface="Century Gothic"/>
                <a:sym typeface="Century Gothic"/>
              </a:rPr>
              <a:t>Global Burden of Disease Report – April 2019 </a:t>
            </a:r>
            <a:endParaRPr lang="en-US" sz="1200" dirty="0">
              <a:solidFill>
                <a:srgbClr val="70382D"/>
              </a:solidFill>
              <a:latin typeface="Montserra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D395BE-E989-CB48-A474-3F5443FFCB3C}"/>
              </a:ext>
            </a:extLst>
          </p:cNvPr>
          <p:cNvSpPr/>
          <p:nvPr/>
        </p:nvSpPr>
        <p:spPr>
          <a:xfrm>
            <a:off x="3527654" y="2180122"/>
            <a:ext cx="18622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20"/>
              </a:spcBef>
              <a:buClr>
                <a:schemeClr val="lt1"/>
              </a:buClr>
              <a:buSzPts val="1600"/>
            </a:pPr>
            <a:r>
              <a:rPr lang="en-US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the Decade of Action on Nutrition </a:t>
            </a:r>
          </a:p>
          <a:p>
            <a:pPr lvl="0" algn="ctr">
              <a:spcBef>
                <a:spcPts val="320"/>
              </a:spcBef>
              <a:buClr>
                <a:schemeClr val="lt1"/>
              </a:buClr>
              <a:buSzPts val="1600"/>
            </a:pPr>
            <a:r>
              <a:rPr lang="en-US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2016-2025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sz="750" dirty="0">
              <a:solidFill>
                <a:schemeClr val="bg1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6C5D8F-FFC9-7B46-B773-2574533D658E}"/>
              </a:ext>
            </a:extLst>
          </p:cNvPr>
          <p:cNvSpPr/>
          <p:nvPr/>
        </p:nvSpPr>
        <p:spPr>
          <a:xfrm>
            <a:off x="6146256" y="2349399"/>
            <a:ext cx="216333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20"/>
              </a:spcBef>
              <a:buClr>
                <a:schemeClr val="lt1"/>
              </a:buClr>
              <a:buSzPts val="1600"/>
            </a:pPr>
            <a:r>
              <a:rPr lang="en-US" dirty="0">
                <a:solidFill>
                  <a:srgbClr val="7038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Eating Right is Key Pillar of NCD Prevention </a:t>
            </a:r>
            <a:endParaRPr lang="en-US" dirty="0">
              <a:solidFill>
                <a:srgbClr val="70382D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" name="Google Shape;1172;p56">
            <a:extLst>
              <a:ext uri="{FF2B5EF4-FFF2-40B4-BE49-F238E27FC236}">
                <a16:creationId xmlns:a16="http://schemas.microsoft.com/office/drawing/2014/main" id="{4B4CEE83-E450-FF49-B734-9B5154E1494D}"/>
              </a:ext>
            </a:extLst>
          </p:cNvPr>
          <p:cNvSpPr txBox="1">
            <a:spLocks/>
          </p:cNvSpPr>
          <p:nvPr/>
        </p:nvSpPr>
        <p:spPr>
          <a:xfrm>
            <a:off x="713800" y="5286706"/>
            <a:ext cx="7724092" cy="131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241300">
              <a:spcBef>
                <a:spcPts val="320"/>
              </a:spcBef>
              <a:buSzPts val="1600"/>
              <a:buFont typeface="Arial"/>
              <a:buNone/>
            </a:pPr>
            <a:endParaRPr lang="en-US" sz="1600" dirty="0">
              <a:solidFill>
                <a:srgbClr val="70382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spcBef>
                <a:spcPts val="320"/>
              </a:spcBef>
              <a:buClr>
                <a:schemeClr val="lt1"/>
              </a:buClr>
              <a:buSzPts val="1600"/>
              <a:buNone/>
            </a:pPr>
            <a:r>
              <a:rPr lang="en-US" sz="1600" dirty="0">
                <a:solidFill>
                  <a:srgbClr val="7038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educating women with </a:t>
            </a:r>
            <a:r>
              <a:rPr lang="en-US" sz="1600" dirty="0" err="1">
                <a:solidFill>
                  <a:srgbClr val="7038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MyThali</a:t>
            </a:r>
            <a:r>
              <a:rPr lang="en-US" sz="1600" dirty="0">
                <a:solidFill>
                  <a:srgbClr val="7038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about what they and their families should eat and in what quantities at each meal, we can help Indians prevent NCDs and address  malnutrition </a:t>
            </a:r>
          </a:p>
          <a:p>
            <a:pPr marL="342900" indent="-285750">
              <a:spcBef>
                <a:spcPts val="180"/>
              </a:spcBef>
              <a:buSzPts val="900"/>
              <a:buFont typeface="Arial"/>
              <a:buNone/>
            </a:pPr>
            <a:endParaRPr lang="en-US" sz="9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1F129-F435-5B4A-9B71-36DC44DB8812}"/>
              </a:ext>
            </a:extLst>
          </p:cNvPr>
          <p:cNvSpPr/>
          <p:nvPr/>
        </p:nvSpPr>
        <p:spPr>
          <a:xfrm>
            <a:off x="377472" y="1034936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oogle Shape;636;p22">
            <a:extLst>
              <a:ext uri="{FF2B5EF4-FFF2-40B4-BE49-F238E27FC236}">
                <a16:creationId xmlns:a16="http://schemas.microsoft.com/office/drawing/2014/main" id="{B3A49299-CCF5-1C43-8C3F-45D97B9BD6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1191" y="186700"/>
            <a:ext cx="1050417" cy="41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57"/>
          <p:cNvSpPr txBox="1">
            <a:spLocks noGrp="1"/>
          </p:cNvSpPr>
          <p:nvPr>
            <p:ph type="title"/>
          </p:nvPr>
        </p:nvSpPr>
        <p:spPr>
          <a:xfrm>
            <a:off x="1060331" y="469713"/>
            <a:ext cx="6154510" cy="589653"/>
          </a:xfrm>
          <a:prstGeom prst="rect">
            <a:avLst/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Pts val="2800"/>
              <a:buFont typeface="Times New Roman"/>
              <a:buNone/>
            </a:pPr>
            <a:r>
              <a:rPr lang="en-US" sz="2000" b="1" dirty="0">
                <a:solidFill>
                  <a:srgbClr val="E51937"/>
                </a:solidFill>
                <a:latin typeface="Montserrat" pitchFamily="2" charset="77"/>
                <a:ea typeface="Times New Roman"/>
                <a:cs typeface="Times New Roman"/>
                <a:sym typeface="Times New Roman"/>
              </a:rPr>
              <a:t>NATIONAL INSTITITUE OF NUTRITION </a:t>
            </a:r>
            <a:r>
              <a:rPr lang="en-US" sz="1600" b="1" dirty="0">
                <a:solidFill>
                  <a:srgbClr val="E51937"/>
                </a:solidFill>
                <a:latin typeface="Montserrat" pitchFamily="2" charset="77"/>
                <a:ea typeface="Times New Roman"/>
                <a:cs typeface="Times New Roman"/>
                <a:sym typeface="Times New Roman"/>
              </a:rPr>
              <a:t>(INDIA) </a:t>
            </a:r>
            <a:r>
              <a:rPr lang="en-US" sz="2000" b="1" dirty="0">
                <a:solidFill>
                  <a:srgbClr val="E51937"/>
                </a:solidFill>
                <a:latin typeface="Montserrat" pitchFamily="2" charset="77"/>
                <a:ea typeface="Times New Roman"/>
                <a:cs typeface="Times New Roman"/>
                <a:sym typeface="Times New Roman"/>
              </a:rPr>
              <a:t>GUIDELINES TOUGH TO FOLLOW</a:t>
            </a:r>
            <a:endParaRPr sz="3600" b="1" dirty="0">
              <a:latin typeface="Montserrat" pitchFamily="2" charset="77"/>
            </a:endParaRPr>
          </a:p>
        </p:txBody>
      </p:sp>
      <p:pic>
        <p:nvPicPr>
          <p:cNvPr id="1178" name="Google Shape;1178;p57" descr="C:\Users\studentkit4a\Desktop\my thali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90" y="1558344"/>
            <a:ext cx="7997780" cy="49196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288A61-48AD-F44F-89CF-BD028411625A}"/>
              </a:ext>
            </a:extLst>
          </p:cNvPr>
          <p:cNvSpPr/>
          <p:nvPr/>
        </p:nvSpPr>
        <p:spPr>
          <a:xfrm>
            <a:off x="377472" y="1034936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636;p22">
            <a:extLst>
              <a:ext uri="{FF2B5EF4-FFF2-40B4-BE49-F238E27FC236}">
                <a16:creationId xmlns:a16="http://schemas.microsoft.com/office/drawing/2014/main" id="{9D84B791-F94F-E04E-84F3-0DEEE5B8AF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1191" y="186700"/>
            <a:ext cx="1050417" cy="41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0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58"/>
          <p:cNvSpPr txBox="1">
            <a:spLocks noGrp="1"/>
          </p:cNvSpPr>
          <p:nvPr>
            <p:ph type="title"/>
          </p:nvPr>
        </p:nvSpPr>
        <p:spPr>
          <a:xfrm>
            <a:off x="-586833" y="677193"/>
            <a:ext cx="7886700" cy="42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51937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E51937"/>
                </a:solidFill>
                <a:latin typeface="Arial"/>
                <a:ea typeface="Arial"/>
                <a:cs typeface="Arial"/>
                <a:sym typeface="Arial"/>
              </a:rPr>
              <a:t>LEARNINGS FROM MY PLATE</a:t>
            </a:r>
            <a:endParaRPr dirty="0"/>
          </a:p>
        </p:txBody>
      </p:sp>
      <p:sp>
        <p:nvSpPr>
          <p:cNvPr id="1184" name="Google Shape;1184;p58"/>
          <p:cNvSpPr txBox="1">
            <a:spLocks noGrp="1"/>
          </p:cNvSpPr>
          <p:nvPr>
            <p:ph idx="1"/>
          </p:nvPr>
        </p:nvSpPr>
        <p:spPr>
          <a:xfrm>
            <a:off x="849367" y="1781969"/>
            <a:ext cx="28823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85" name="Google Shape;1185;p58" descr="cmp_slideshow_pla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371" y="2348639"/>
            <a:ext cx="2610127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58"/>
          <p:cNvSpPr txBox="1"/>
          <p:nvPr/>
        </p:nvSpPr>
        <p:spPr>
          <a:xfrm>
            <a:off x="3846965" y="2187498"/>
            <a:ext cx="513578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MyPlate (US Department of Agriculture), evolved from Food Pyramid and MyPyramid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Designed in 2010 to get people to think about the food they eat. 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Easy to understand, consumer friendly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Built around </a:t>
            </a:r>
            <a:r>
              <a:rPr lang="en-US" sz="1800" b="1" u="sng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food groups </a:t>
            </a:r>
            <a:r>
              <a:rPr lang="en-US" sz="18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n-US" sz="18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information on the </a:t>
            </a:r>
            <a:r>
              <a:rPr lang="en-US" sz="1800" b="1" u="sng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proportions</a:t>
            </a:r>
            <a:r>
              <a:rPr lang="en-US" sz="18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.  This works for all people of all ages -  whether they are men or women or children or sedentary or active.  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Next steps – cover quantities, ethnic differences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FC575F-80C7-F641-B23E-80F51FB62C53}"/>
              </a:ext>
            </a:extLst>
          </p:cNvPr>
          <p:cNvSpPr/>
          <p:nvPr/>
        </p:nvSpPr>
        <p:spPr>
          <a:xfrm>
            <a:off x="377472" y="1034936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636;p22">
            <a:extLst>
              <a:ext uri="{FF2B5EF4-FFF2-40B4-BE49-F238E27FC236}">
                <a16:creationId xmlns:a16="http://schemas.microsoft.com/office/drawing/2014/main" id="{C0AE21CF-6A30-6E4F-AAAA-EED6865D2E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1191" y="186700"/>
            <a:ext cx="1050417" cy="41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1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9"/>
          <p:cNvSpPr txBox="1"/>
          <p:nvPr/>
        </p:nvSpPr>
        <p:spPr>
          <a:xfrm>
            <a:off x="1066800" y="503327"/>
            <a:ext cx="8077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Urban MyThali </a:t>
            </a:r>
            <a:endParaRPr lang="en-US" sz="2400" b="1" dirty="0">
              <a:solidFill>
                <a:srgbClr val="E51937"/>
              </a:solidFill>
              <a:latin typeface="Montserrat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Montserrat" pitchFamily="2" charset="77"/>
                <a:sym typeface="Arial"/>
              </a:rPr>
              <a:t>EMPOWERING WOMEN TO EAT RIGHT  </a:t>
            </a:r>
            <a:endParaRPr sz="1050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F7689-5A59-624B-8A6B-34DC805B5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041" y="1438506"/>
            <a:ext cx="7267309" cy="50834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C40A29-A2A7-CF47-BBC0-ED30083899A0}"/>
              </a:ext>
            </a:extLst>
          </p:cNvPr>
          <p:cNvSpPr/>
          <p:nvPr/>
        </p:nvSpPr>
        <p:spPr>
          <a:xfrm>
            <a:off x="377472" y="1249427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636;p22">
            <a:extLst>
              <a:ext uri="{FF2B5EF4-FFF2-40B4-BE49-F238E27FC236}">
                <a16:creationId xmlns:a16="http://schemas.microsoft.com/office/drawing/2014/main" id="{773B5903-4D03-BC4D-A497-3F8BB4D9E3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1191" y="196428"/>
            <a:ext cx="1050417" cy="41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3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9"/>
          <p:cNvSpPr txBox="1"/>
          <p:nvPr/>
        </p:nvSpPr>
        <p:spPr>
          <a:xfrm>
            <a:off x="1083148" y="332648"/>
            <a:ext cx="80772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E51937"/>
                </a:solidFill>
                <a:latin typeface="Montserrat" pitchFamily="2" charset="77"/>
                <a:sym typeface="Arial"/>
              </a:rPr>
              <a:t>MyThali</a:t>
            </a:r>
            <a:r>
              <a:rPr lang="en-US" sz="28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 in Healthy Workplaces </a:t>
            </a:r>
            <a:endParaRPr lang="en-US" sz="2800" b="1" dirty="0">
              <a:solidFill>
                <a:srgbClr val="E51937"/>
              </a:solidFill>
              <a:latin typeface="Montserrat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Montserrat" pitchFamily="2" charset="77"/>
                <a:sym typeface="Arial"/>
              </a:rPr>
              <a:t>CREATING A HEALTHIER LIFESTYLE WITH A BALANCED DIET</a:t>
            </a:r>
            <a:endParaRPr lang="en-US" sz="1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1490F-76BA-6340-AE48-261D5AD0A1B7}"/>
              </a:ext>
            </a:extLst>
          </p:cNvPr>
          <p:cNvSpPr/>
          <p:nvPr/>
        </p:nvSpPr>
        <p:spPr>
          <a:xfrm>
            <a:off x="2211659" y="1303284"/>
            <a:ext cx="2817544" cy="55547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5DC730-C72D-E24A-8E45-80C232D8CF60}"/>
              </a:ext>
            </a:extLst>
          </p:cNvPr>
          <p:cNvSpPr/>
          <p:nvPr/>
        </p:nvSpPr>
        <p:spPr>
          <a:xfrm>
            <a:off x="5029202" y="1318184"/>
            <a:ext cx="4114798" cy="1425016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98CF5-F127-6443-903B-060F3543F45A}"/>
              </a:ext>
            </a:extLst>
          </p:cNvPr>
          <p:cNvSpPr/>
          <p:nvPr/>
        </p:nvSpPr>
        <p:spPr>
          <a:xfrm>
            <a:off x="2156277" y="1341429"/>
            <a:ext cx="2754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chemeClr val="bg1"/>
                </a:solidFill>
              </a:rPr>
              <a:t>HOW WE DO IT?</a:t>
            </a:r>
          </a:p>
          <a:p>
            <a:pPr marL="214313" indent="-21431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kern="0" dirty="0">
                <a:solidFill>
                  <a:schemeClr val="bg1"/>
                </a:solidFill>
              </a:rPr>
              <a:t>Arogya World team  develops a custom plan  for each Healthy Workplace</a:t>
            </a:r>
          </a:p>
          <a:p>
            <a:pPr marL="214313" indent="-21431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kern="0" dirty="0">
                <a:solidFill>
                  <a:schemeClr val="bg1"/>
                </a:solidFill>
              </a:rPr>
              <a:t>Our Nutritionist visits the workplace for a talk on </a:t>
            </a:r>
            <a:r>
              <a:rPr lang="en-US" sz="1300" b="1" kern="0" dirty="0" err="1">
                <a:solidFill>
                  <a:schemeClr val="bg1"/>
                </a:solidFill>
              </a:rPr>
              <a:t>MyThali</a:t>
            </a:r>
            <a:r>
              <a:rPr lang="en-US" sz="1300" b="1" kern="0" dirty="0">
                <a:solidFill>
                  <a:schemeClr val="bg1"/>
                </a:solidFill>
              </a:rPr>
              <a:t> and to observe the portions sizes served in the cafeteria.   </a:t>
            </a:r>
          </a:p>
          <a:p>
            <a:pPr marL="214313" indent="-21431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kern="0" dirty="0">
                <a:solidFill>
                  <a:schemeClr val="bg1"/>
                </a:solidFill>
              </a:rPr>
              <a:t>A large tech company rolled out </a:t>
            </a:r>
            <a:r>
              <a:rPr lang="en-US" sz="1300" b="1" kern="0" dirty="0" err="1">
                <a:solidFill>
                  <a:schemeClr val="bg1"/>
                </a:solidFill>
              </a:rPr>
              <a:t>MyThali</a:t>
            </a:r>
            <a:r>
              <a:rPr lang="en-US" sz="1300" b="1" kern="0" dirty="0">
                <a:solidFill>
                  <a:schemeClr val="bg1"/>
                </a:solidFill>
              </a:rPr>
              <a:t> to its 150,000 employees in Dec 2019. </a:t>
            </a:r>
          </a:p>
          <a:p>
            <a:pPr marL="214313" indent="-21431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kern="0" dirty="0">
                <a:solidFill>
                  <a:schemeClr val="bg1"/>
                </a:solidFill>
              </a:rPr>
              <a:t>Based on the observation and the cafeteria menu plan shared by workplace, our nutritionist  suggests ways to improve healthy eating options</a:t>
            </a:r>
          </a:p>
          <a:p>
            <a:pPr marL="214313" indent="-21431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kern="0" dirty="0">
                <a:solidFill>
                  <a:schemeClr val="bg1"/>
                </a:solidFill>
              </a:rPr>
              <a:t>We send emails with eating right tips to interested  employees and also promote </a:t>
            </a:r>
            <a:r>
              <a:rPr lang="en-US" sz="1300" b="1" kern="0" dirty="0" err="1">
                <a:solidFill>
                  <a:schemeClr val="bg1"/>
                </a:solidFill>
              </a:rPr>
              <a:t>MyThali</a:t>
            </a:r>
            <a:r>
              <a:rPr lang="en-US" sz="1300" b="1" kern="0" dirty="0">
                <a:solidFill>
                  <a:schemeClr val="bg1"/>
                </a:solidFill>
              </a:rPr>
              <a:t> with chef demos, posters, danglers, flyers.  </a:t>
            </a:r>
          </a:p>
          <a:p>
            <a:pPr marL="214313" indent="-21431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kern="0" dirty="0">
                <a:solidFill>
                  <a:schemeClr val="bg1"/>
                </a:solidFill>
              </a:rPr>
              <a:t>We are talking to Nielsen on impact measurement perhaps via a simple questionnaire to employees and to Canteen supervisor.  </a:t>
            </a:r>
          </a:p>
          <a:p>
            <a:pPr marL="214313" indent="-21431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1" kern="0" dirty="0">
                <a:solidFill>
                  <a:schemeClr val="bg1"/>
                </a:solidFill>
              </a:rPr>
              <a:t>We will share results with the workplace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DEEEE0-A3CD-CE45-B869-F64BBDC3C283}"/>
              </a:ext>
            </a:extLst>
          </p:cNvPr>
          <p:cNvSpPr/>
          <p:nvPr/>
        </p:nvSpPr>
        <p:spPr>
          <a:xfrm>
            <a:off x="5192790" y="1356764"/>
            <a:ext cx="37876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kern="0" dirty="0">
                <a:solidFill>
                  <a:srgbClr val="70382D"/>
                </a:solidFill>
              </a:rPr>
              <a:t>WHAT WILL THE WORKPLACE GET?</a:t>
            </a:r>
            <a:r>
              <a:rPr lang="en-US" sz="1400" kern="0" dirty="0">
                <a:solidFill>
                  <a:srgbClr val="70382D"/>
                </a:solidFill>
              </a:rPr>
              <a:t> </a:t>
            </a:r>
          </a:p>
          <a:p>
            <a:pPr marL="257175" indent="-257175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70382D"/>
                </a:solidFill>
              </a:rPr>
              <a:t>Engaging employees on eating right </a:t>
            </a:r>
          </a:p>
          <a:p>
            <a:pPr marL="257175" indent="-257175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70382D"/>
                </a:solidFill>
              </a:rPr>
              <a:t>Nutrition assessment of the current cafeteria  menu</a:t>
            </a:r>
          </a:p>
          <a:p>
            <a:pPr marL="257175" indent="-257175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70382D"/>
                </a:solidFill>
              </a:rPr>
              <a:t>Revisions to menu (if needed)</a:t>
            </a:r>
          </a:p>
          <a:p>
            <a:pPr marL="257175" indent="-257175"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 dirty="0">
                <a:solidFill>
                  <a:srgbClr val="70382D"/>
                </a:solidFill>
              </a:rPr>
              <a:t>Impact assessment of </a:t>
            </a:r>
            <a:r>
              <a:rPr lang="en-US" sz="1400" kern="0" dirty="0" err="1">
                <a:solidFill>
                  <a:srgbClr val="70382D"/>
                </a:solidFill>
              </a:rPr>
              <a:t>MyThali</a:t>
            </a:r>
            <a:r>
              <a:rPr lang="en-US" sz="1400" kern="0" dirty="0">
                <a:solidFill>
                  <a:srgbClr val="70382D"/>
                </a:solidFill>
              </a:rPr>
              <a:t> education (knowledge and practice assessment)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B98EF3-4319-9E4A-901B-38A76C358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2" y="2657741"/>
            <a:ext cx="4114798" cy="287827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E7666B2-E36A-724D-9015-1CE515082A94}"/>
              </a:ext>
            </a:extLst>
          </p:cNvPr>
          <p:cNvGrpSpPr/>
          <p:nvPr/>
        </p:nvGrpSpPr>
        <p:grpSpPr>
          <a:xfrm>
            <a:off x="-16376" y="1303285"/>
            <a:ext cx="2226480" cy="5554715"/>
            <a:chOff x="50248" y="72414"/>
            <a:chExt cx="2590334" cy="656150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8DA327-DEDC-3E4B-BFDD-48C49C004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48" y="72414"/>
              <a:ext cx="2590334" cy="26893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EAFABB-2A27-BB4B-8DF8-6E08E1814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48" y="2761714"/>
              <a:ext cx="2582687" cy="193701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99D4C0-EB10-4A46-9BCC-145A6FAC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50" y="4696901"/>
              <a:ext cx="2582686" cy="193701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CA643A-EBDB-494D-8DEA-B97DFE4C6090}"/>
              </a:ext>
            </a:extLst>
          </p:cNvPr>
          <p:cNvGrpSpPr/>
          <p:nvPr/>
        </p:nvGrpSpPr>
        <p:grpSpPr>
          <a:xfrm>
            <a:off x="5011252" y="5565228"/>
            <a:ext cx="4158185" cy="1292770"/>
            <a:chOff x="2747207" y="4827940"/>
            <a:chExt cx="6743854" cy="196634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476FEA0-88DB-3A4E-A9D4-FC61397DB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5989" y="4913432"/>
              <a:ext cx="3235072" cy="18808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9F26853-54C1-D144-A300-C5E8A92A8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7207" y="4827940"/>
              <a:ext cx="3508782" cy="1966348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ABD76D8-F0C6-0B41-858F-FC4543E7BC52}"/>
              </a:ext>
            </a:extLst>
          </p:cNvPr>
          <p:cNvSpPr/>
          <p:nvPr/>
        </p:nvSpPr>
        <p:spPr>
          <a:xfrm>
            <a:off x="377472" y="1129937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oogle Shape;636;p22">
            <a:extLst>
              <a:ext uri="{FF2B5EF4-FFF2-40B4-BE49-F238E27FC236}">
                <a16:creationId xmlns:a16="http://schemas.microsoft.com/office/drawing/2014/main" id="{2559A8C6-134C-DB42-96D2-6DCAE4A1D7F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81191" y="186700"/>
            <a:ext cx="1050417" cy="41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1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33C4D-EB51-8144-BAB6-F7236AEDD4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84" y="1912563"/>
            <a:ext cx="2798090" cy="2094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2FCD4-2129-7347-9F72-FBD6ECF711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871" y="1737580"/>
            <a:ext cx="2439249" cy="2439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45DA0-F254-2E46-8670-71CDB57B9C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10" y="4241668"/>
            <a:ext cx="2439249" cy="2439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B5E869-9FE9-1A48-A955-C985E210D7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386" y="1579459"/>
            <a:ext cx="2874060" cy="5101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A813D-C8E8-494C-B85D-9003C219D9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74" y="4241668"/>
            <a:ext cx="2439249" cy="2439249"/>
          </a:xfrm>
          <a:prstGeom prst="rect">
            <a:avLst/>
          </a:prstGeom>
        </p:spPr>
      </p:pic>
      <p:sp>
        <p:nvSpPr>
          <p:cNvPr id="14" name="Google Shape;1193;p59">
            <a:extLst>
              <a:ext uri="{FF2B5EF4-FFF2-40B4-BE49-F238E27FC236}">
                <a16:creationId xmlns:a16="http://schemas.microsoft.com/office/drawing/2014/main" id="{B50A60D9-2F28-9341-8E59-0EB651324C34}"/>
              </a:ext>
            </a:extLst>
          </p:cNvPr>
          <p:cNvSpPr txBox="1"/>
          <p:nvPr/>
        </p:nvSpPr>
        <p:spPr>
          <a:xfrm>
            <a:off x="425109" y="348948"/>
            <a:ext cx="48687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Urban MyThali</a:t>
            </a:r>
            <a:r>
              <a:rPr lang="en-US" sz="2400" b="1" dirty="0">
                <a:solidFill>
                  <a:srgbClr val="E51937"/>
                </a:solidFill>
                <a:latin typeface="Montserrat" pitchFamily="2" charset="77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Montserrat" pitchFamily="2" charset="77"/>
                <a:sym typeface="Arial"/>
              </a:rPr>
              <a:t>OUTREACH THROUGH SOCIAL MEDIA – since Jan 2020</a:t>
            </a:r>
            <a:endParaRPr sz="105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A18A8-D2CB-EA4C-9292-4738EDD6C90D}"/>
              </a:ext>
            </a:extLst>
          </p:cNvPr>
          <p:cNvSpPr/>
          <p:nvPr/>
        </p:nvSpPr>
        <p:spPr>
          <a:xfrm>
            <a:off x="377472" y="1034936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E6A734-253B-CC4F-854F-D29363E4B9FC}"/>
              </a:ext>
            </a:extLst>
          </p:cNvPr>
          <p:cNvSpPr/>
          <p:nvPr/>
        </p:nvSpPr>
        <p:spPr>
          <a:xfrm>
            <a:off x="386018" y="1080655"/>
            <a:ext cx="5300101" cy="5920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4E2C4-A2A9-0249-9DB5-B14B17618C67}"/>
              </a:ext>
            </a:extLst>
          </p:cNvPr>
          <p:cNvSpPr txBox="1"/>
          <p:nvPr/>
        </p:nvSpPr>
        <p:spPr>
          <a:xfrm>
            <a:off x="425111" y="1080655"/>
            <a:ext cx="5099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>
                <a:latin typeface="Montserrat" pitchFamily="2" charset="77"/>
              </a:rPr>
              <a:t>The MyThali Instagram page engages with urban women through campaigns and influencers, and educates them on the key aspects of nutrition, healthy living tips, </a:t>
            </a:r>
            <a:r>
              <a:rPr lang="en-US" sz="1100" dirty="0" err="1">
                <a:latin typeface="Montserrat" pitchFamily="2" charset="77"/>
              </a:rPr>
              <a:t>poshan</a:t>
            </a:r>
            <a:r>
              <a:rPr lang="en-US" sz="1100" dirty="0">
                <a:latin typeface="Montserrat" pitchFamily="2" charset="77"/>
              </a:rPr>
              <a:t> (nutrition) and portion.</a:t>
            </a:r>
          </a:p>
        </p:txBody>
      </p:sp>
      <p:pic>
        <p:nvPicPr>
          <p:cNvPr id="15" name="Google Shape;636;p22">
            <a:extLst>
              <a:ext uri="{FF2B5EF4-FFF2-40B4-BE49-F238E27FC236}">
                <a16:creationId xmlns:a16="http://schemas.microsoft.com/office/drawing/2014/main" id="{CE66E8BF-DB56-1243-825F-72419C69E50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81191" y="186700"/>
            <a:ext cx="1050417" cy="41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1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93;p59">
            <a:extLst>
              <a:ext uri="{FF2B5EF4-FFF2-40B4-BE49-F238E27FC236}">
                <a16:creationId xmlns:a16="http://schemas.microsoft.com/office/drawing/2014/main" id="{B50A60D9-2F28-9341-8E59-0EB651324C34}"/>
              </a:ext>
            </a:extLst>
          </p:cNvPr>
          <p:cNvSpPr txBox="1"/>
          <p:nvPr/>
        </p:nvSpPr>
        <p:spPr>
          <a:xfrm>
            <a:off x="425109" y="213480"/>
            <a:ext cx="60146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Urban MyThali</a:t>
            </a:r>
            <a:r>
              <a:rPr lang="en-US" sz="2400" b="1" dirty="0">
                <a:solidFill>
                  <a:srgbClr val="E51937"/>
                </a:solidFill>
                <a:latin typeface="Montserrat" pitchFamily="2" charset="77"/>
              </a:rPr>
              <a:t>: Campaign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Montserrat" pitchFamily="2" charset="77"/>
                <a:sym typeface="Arial"/>
              </a:rPr>
              <a:t>IMMUNITY BOOSTING FOODS - DURING </a:t>
            </a:r>
            <a:r>
              <a:rPr lang="en-US" sz="1600" b="1" dirty="0">
                <a:latin typeface="Montserrat" pitchFamily="2" charset="77"/>
                <a:sym typeface="Arial"/>
              </a:rPr>
              <a:t>COVID: March – May 2020</a:t>
            </a:r>
            <a:endParaRPr sz="105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A18A8-D2CB-EA4C-9292-4738EDD6C90D}"/>
              </a:ext>
            </a:extLst>
          </p:cNvPr>
          <p:cNvSpPr/>
          <p:nvPr/>
        </p:nvSpPr>
        <p:spPr>
          <a:xfrm>
            <a:off x="377472" y="899468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193;p59">
            <a:extLst>
              <a:ext uri="{FF2B5EF4-FFF2-40B4-BE49-F238E27FC236}">
                <a16:creationId xmlns:a16="http://schemas.microsoft.com/office/drawing/2014/main" id="{F4A5FF02-31F9-B942-A9A0-3E16455B07AB}"/>
              </a:ext>
            </a:extLst>
          </p:cNvPr>
          <p:cNvSpPr txBox="1"/>
          <p:nvPr/>
        </p:nvSpPr>
        <p:spPr>
          <a:xfrm>
            <a:off x="377473" y="1037750"/>
            <a:ext cx="34043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#BALANCEFORIMMUNITY</a:t>
            </a:r>
            <a:endParaRPr lang="en-US" b="1" dirty="0">
              <a:solidFill>
                <a:srgbClr val="E51937"/>
              </a:solidFill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62948-9B6F-B64B-9E8F-6D3ACC34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977" y="1797705"/>
            <a:ext cx="2412490" cy="2412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D2EB1-2345-7749-98CF-7C3249CD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543" y="1797705"/>
            <a:ext cx="2412490" cy="2412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3904C-98B3-E24A-97A8-329618E73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10" y="1797706"/>
            <a:ext cx="2412490" cy="2412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6B719B-A07B-DE49-945A-864741D62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977" y="4271930"/>
            <a:ext cx="2410985" cy="24109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9C456D-510D-1B4D-83BF-34A02A63E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775" y="4276672"/>
            <a:ext cx="2406243" cy="2406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4E48DF-DD91-CC41-AD15-44CAF7428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09" y="4271931"/>
            <a:ext cx="2410985" cy="241098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20C275-809D-C345-9B31-E4973FF955B3}"/>
              </a:ext>
            </a:extLst>
          </p:cNvPr>
          <p:cNvCxnSpPr/>
          <p:nvPr/>
        </p:nvCxnSpPr>
        <p:spPr>
          <a:xfrm>
            <a:off x="3138311" y="1797705"/>
            <a:ext cx="0" cy="488521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30366F-5A06-D44A-9D35-C9784627290A}"/>
              </a:ext>
            </a:extLst>
          </p:cNvPr>
          <p:cNvCxnSpPr/>
          <p:nvPr/>
        </p:nvCxnSpPr>
        <p:spPr>
          <a:xfrm>
            <a:off x="6270977" y="1795458"/>
            <a:ext cx="0" cy="4885210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CE367-AB41-4A4B-B020-5D9B03DF6DD5}"/>
              </a:ext>
            </a:extLst>
          </p:cNvPr>
          <p:cNvSpPr/>
          <p:nvPr/>
        </p:nvSpPr>
        <p:spPr>
          <a:xfrm>
            <a:off x="3781779" y="940696"/>
            <a:ext cx="5218506" cy="7387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9F68FF-FBA6-BB40-B096-8521BAE7141F}"/>
              </a:ext>
            </a:extLst>
          </p:cNvPr>
          <p:cNvSpPr txBox="1"/>
          <p:nvPr/>
        </p:nvSpPr>
        <p:spPr>
          <a:xfrm>
            <a:off x="3826935" y="1060759"/>
            <a:ext cx="5128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ontserrat" pitchFamily="2" charset="77"/>
              </a:rPr>
              <a:t>We aimed to Increase user engagement and help consumers understand the benefit of a balanced diet and how it helps in building immunity.</a:t>
            </a:r>
          </a:p>
        </p:txBody>
      </p:sp>
      <p:pic>
        <p:nvPicPr>
          <p:cNvPr id="16" name="Google Shape;636;p22">
            <a:extLst>
              <a:ext uri="{FF2B5EF4-FFF2-40B4-BE49-F238E27FC236}">
                <a16:creationId xmlns:a16="http://schemas.microsoft.com/office/drawing/2014/main" id="{4126CB08-61BC-C449-A252-A47394385F9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81191" y="186700"/>
            <a:ext cx="1050417" cy="41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4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93;p59">
            <a:extLst>
              <a:ext uri="{FF2B5EF4-FFF2-40B4-BE49-F238E27FC236}">
                <a16:creationId xmlns:a16="http://schemas.microsoft.com/office/drawing/2014/main" id="{B50A60D9-2F28-9341-8E59-0EB651324C34}"/>
              </a:ext>
            </a:extLst>
          </p:cNvPr>
          <p:cNvSpPr txBox="1"/>
          <p:nvPr/>
        </p:nvSpPr>
        <p:spPr>
          <a:xfrm>
            <a:off x="425109" y="348948"/>
            <a:ext cx="57612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Urban MyThali</a:t>
            </a:r>
            <a:r>
              <a:rPr lang="en-US" sz="2400" b="1" dirty="0">
                <a:solidFill>
                  <a:srgbClr val="E51937"/>
                </a:solidFill>
                <a:latin typeface="Montserrat" pitchFamily="2" charset="77"/>
              </a:rPr>
              <a:t>: Mothers Day Campaign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Montserrat" pitchFamily="2" charset="77"/>
                <a:sym typeface="Arial"/>
              </a:rPr>
              <a:t>May 2020</a:t>
            </a:r>
            <a:endParaRPr sz="105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A18A8-D2CB-EA4C-9292-4738EDD6C90D}"/>
              </a:ext>
            </a:extLst>
          </p:cNvPr>
          <p:cNvSpPr/>
          <p:nvPr/>
        </p:nvSpPr>
        <p:spPr>
          <a:xfrm>
            <a:off x="377472" y="1034936"/>
            <a:ext cx="8598995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1193;p59">
            <a:extLst>
              <a:ext uri="{FF2B5EF4-FFF2-40B4-BE49-F238E27FC236}">
                <a16:creationId xmlns:a16="http://schemas.microsoft.com/office/drawing/2014/main" id="{F4A5FF02-31F9-B942-A9A0-3E16455B07AB}"/>
              </a:ext>
            </a:extLst>
          </p:cNvPr>
          <p:cNvSpPr txBox="1"/>
          <p:nvPr/>
        </p:nvSpPr>
        <p:spPr>
          <a:xfrm>
            <a:off x="377473" y="1184507"/>
            <a:ext cx="34043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E51937"/>
                </a:solidFill>
                <a:latin typeface="Montserrat" pitchFamily="2" charset="77"/>
                <a:sym typeface="Arial"/>
              </a:rPr>
              <a:t>#TAALIFORMAAKITHALI</a:t>
            </a:r>
            <a:endParaRPr lang="en-US" b="1" dirty="0">
              <a:solidFill>
                <a:srgbClr val="E51937"/>
              </a:solidFill>
              <a:latin typeface="Montserrat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CE367-AB41-4A4B-B020-5D9B03DF6DD5}"/>
              </a:ext>
            </a:extLst>
          </p:cNvPr>
          <p:cNvSpPr/>
          <p:nvPr/>
        </p:nvSpPr>
        <p:spPr>
          <a:xfrm>
            <a:off x="4297548" y="4470267"/>
            <a:ext cx="4702737" cy="18130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03BDF-A424-CB4B-9355-960FDD6F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8" y="2339509"/>
            <a:ext cx="1622891" cy="1622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D5FC0-73AB-904D-AE92-310675D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368" y="2339509"/>
            <a:ext cx="1622891" cy="1622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EA6CCC-95B0-A64E-B8AA-2F794D3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752" y="2322712"/>
            <a:ext cx="1630444" cy="16304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13EE2C-DA00-1743-A516-E6E5C6D5A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289" y="2331111"/>
            <a:ext cx="1630444" cy="16304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6B6B90-2FBD-4F47-A51A-F47EDCDB2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693" y="2314313"/>
            <a:ext cx="1630444" cy="1630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7851EB-4513-8048-8D4B-0CE2215ECC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11" y="4470267"/>
            <a:ext cx="1813005" cy="18130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BC9987-8BAD-F746-AED8-2524BCA4A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0980" y="4470268"/>
            <a:ext cx="1813004" cy="181300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964A110-D738-3443-8870-FFD5CD2D99E8}"/>
              </a:ext>
            </a:extLst>
          </p:cNvPr>
          <p:cNvSpPr/>
          <p:nvPr/>
        </p:nvSpPr>
        <p:spPr>
          <a:xfrm>
            <a:off x="3778752" y="1075295"/>
            <a:ext cx="5221532" cy="530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ED3846-C7F2-2B48-A423-26BE15AA2E18}"/>
              </a:ext>
            </a:extLst>
          </p:cNvPr>
          <p:cNvSpPr txBox="1"/>
          <p:nvPr/>
        </p:nvSpPr>
        <p:spPr>
          <a:xfrm>
            <a:off x="3778752" y="1155640"/>
            <a:ext cx="5128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err="1">
                <a:latin typeface="Montserrat" pitchFamily="2" charset="77"/>
              </a:rPr>
              <a:t>MyThali's</a:t>
            </a:r>
            <a:r>
              <a:rPr lang="en-US" sz="1100" dirty="0">
                <a:latin typeface="Montserrat" pitchFamily="2" charset="77"/>
              </a:rPr>
              <a:t> Mother’s Day campaign asks followers to appreciate their mother’s cooking.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9BD660-4B84-364A-B792-149FBF28F2DC}"/>
              </a:ext>
            </a:extLst>
          </p:cNvPr>
          <p:cNvSpPr/>
          <p:nvPr/>
        </p:nvSpPr>
        <p:spPr>
          <a:xfrm>
            <a:off x="4402667" y="4633053"/>
            <a:ext cx="4459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Montserrat" pitchFamily="2" charset="77"/>
              </a:rPr>
              <a:t>Through this campaign, we want children to take their turn at looking after their mothers, motivating them through social media posts on various topics on nutrition. As a prompt, we asked our followers to show us their favorite </a:t>
            </a:r>
            <a:r>
              <a:rPr lang="en-US" sz="1200" dirty="0" err="1">
                <a:latin typeface="Montserrat" pitchFamily="2" charset="77"/>
              </a:rPr>
              <a:t>Maa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ki</a:t>
            </a:r>
            <a:r>
              <a:rPr lang="en-US" sz="1200" dirty="0">
                <a:latin typeface="Montserrat" pitchFamily="2" charset="77"/>
              </a:rPr>
              <a:t> Thali (meal prepared by their mother). At the end of the campaign, three followers will have a chance to give their mother's a free nutritional session with our </a:t>
            </a:r>
            <a:r>
              <a:rPr lang="en-US" sz="1200" dirty="0" err="1">
                <a:latin typeface="Montserrat" pitchFamily="2" charset="77"/>
              </a:rPr>
              <a:t>nutitionist</a:t>
            </a:r>
            <a:r>
              <a:rPr lang="en-US" sz="1200" dirty="0">
                <a:latin typeface="Montserrat" pitchFamily="2" charset="77"/>
              </a:rPr>
              <a:t>.</a:t>
            </a:r>
            <a:endParaRPr lang="en-US" sz="1200" dirty="0"/>
          </a:p>
        </p:txBody>
      </p:sp>
      <p:pic>
        <p:nvPicPr>
          <p:cNvPr id="18" name="Google Shape;636;p22">
            <a:extLst>
              <a:ext uri="{FF2B5EF4-FFF2-40B4-BE49-F238E27FC236}">
                <a16:creationId xmlns:a16="http://schemas.microsoft.com/office/drawing/2014/main" id="{8A8B5312-D02F-4D42-BA4C-0397704D07A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81191" y="196428"/>
            <a:ext cx="1050417" cy="41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1641</TotalTime>
  <Words>919</Words>
  <Application>Microsoft Macintosh PowerPoint</Application>
  <PresentationFormat>On-screen Show (4:3)</PresentationFormat>
  <Paragraphs>82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Why MyThali?  </vt:lpstr>
      <vt:lpstr>NATIONAL INSTITITUE OF NUTRITION (INDIA) GUIDELINES TOUGH TO FOLLOW</vt:lpstr>
      <vt:lpstr>LEARNINGS FROM MY 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 MyThali  TOTAL REACH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KSHEMA KURUP</dc:creator>
  <cp:lastModifiedBy>Nalini Saligram</cp:lastModifiedBy>
  <cp:revision>17</cp:revision>
  <dcterms:created xsi:type="dcterms:W3CDTF">2020-05-11T07:36:38Z</dcterms:created>
  <dcterms:modified xsi:type="dcterms:W3CDTF">2020-05-15T18:38:56Z</dcterms:modified>
</cp:coreProperties>
</file>